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89" r:id="rId3"/>
    <p:sldId id="319" r:id="rId4"/>
    <p:sldId id="351" r:id="rId5"/>
    <p:sldId id="353" r:id="rId6"/>
    <p:sldId id="290" r:id="rId7"/>
    <p:sldId id="291" r:id="rId8"/>
    <p:sldId id="317" r:id="rId9"/>
    <p:sldId id="318" r:id="rId10"/>
    <p:sldId id="292" r:id="rId11"/>
    <p:sldId id="350" r:id="rId12"/>
    <p:sldId id="293" r:id="rId13"/>
    <p:sldId id="314" r:id="rId14"/>
    <p:sldId id="315" r:id="rId15"/>
    <p:sldId id="316" r:id="rId16"/>
    <p:sldId id="324" r:id="rId17"/>
    <p:sldId id="352" r:id="rId18"/>
    <p:sldId id="335" r:id="rId19"/>
    <p:sldId id="336" r:id="rId20"/>
    <p:sldId id="331" r:id="rId21"/>
    <p:sldId id="332" r:id="rId22"/>
    <p:sldId id="333" r:id="rId23"/>
    <p:sldId id="334" r:id="rId24"/>
    <p:sldId id="328" r:id="rId25"/>
    <p:sldId id="326" r:id="rId26"/>
    <p:sldId id="329" r:id="rId27"/>
    <p:sldId id="330" r:id="rId28"/>
    <p:sldId id="337" r:id="rId29"/>
    <p:sldId id="346" r:id="rId30"/>
    <p:sldId id="347" r:id="rId31"/>
    <p:sldId id="348" r:id="rId32"/>
    <p:sldId id="342" r:id="rId33"/>
    <p:sldId id="345" r:id="rId34"/>
    <p:sldId id="343" r:id="rId35"/>
    <p:sldId id="344" r:id="rId36"/>
    <p:sldId id="349" r:id="rId37"/>
    <p:sldId id="341" r:id="rId38"/>
    <p:sldId id="338" r:id="rId39"/>
    <p:sldId id="339" r:id="rId40"/>
    <p:sldId id="340" r:id="rId41"/>
    <p:sldId id="25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32" y="1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99;%20&#1076;&#1083;&#1103;%20&#1057;.&#1043;\&#1044;&#1080;&#1088;&#1077;&#1082;&#1090;&#1086;&#1088;&#1072;%20&#1096;&#1082;&#1086;&#1083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76;&#1080;&#1072;&#1075;&#1088;&#1072;&#1084;&#1084;&#1099;%20&#1076;&#1083;&#1103;%20&#1057;.&#1043;\&#1059;&#1095;&#1080;&#1090;&#1077;&#1083;&#1103;%20-%20&#1051;&#1080;&#1085;&#1077;&#1081;&#1085;&#1099;&#1077;%20&#1080;%20&#1090;&#1072;&#1073;&#1083;&#1080;&#1095;&#1085;&#1099;&#1077;%20&#1088;&#1072;&#1089;&#1087;&#1088;&#1077;&#1076;&#1077;&#1083;&#1077;&#1085;&#1080;&#1103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Лист1!$B$82</c:f>
              <c:strCache>
                <c:ptCount val="1"/>
                <c:pt idx="0">
                  <c:v>Среднее значение:</c:v>
                </c:pt>
              </c:strCache>
            </c:strRef>
          </c:tx>
          <c:invertIfNegative val="0"/>
          <c:cat>
            <c:strRef>
              <c:f>Лист1!$C$81:$G$81</c:f>
              <c:strCache>
                <c:ptCount val="5"/>
                <c:pt idx="0">
                  <c:v>Уровень зарплаты, позволяющий отказаться от совместительства</c:v>
                </c:pt>
                <c:pt idx="1">
                  <c:v>Уровень зарплаты, позволяющий привлечь молодых перспективных педагогов</c:v>
                </c:pt>
                <c:pt idx="2">
                  <c:v>Уровень зарплаты, позволяющий привлечь на полную ставку "преподавателя своей мечты"</c:v>
                </c:pt>
                <c:pt idx="3">
                  <c:v>Средний размер зарплаты педагогов в школе</c:v>
                </c:pt>
                <c:pt idx="4">
                  <c:v>Средний размер заработной платы молодых педагогов (стаж до 3-х лет)</c:v>
                </c:pt>
              </c:strCache>
            </c:strRef>
          </c:cat>
          <c:val>
            <c:numRef>
              <c:f>Лист1!$C$82:$G$82</c:f>
              <c:numCache>
                <c:formatCode>General</c:formatCode>
                <c:ptCount val="5"/>
                <c:pt idx="0">
                  <c:v>40207.8</c:v>
                </c:pt>
                <c:pt idx="1">
                  <c:v>32329.7</c:v>
                </c:pt>
                <c:pt idx="2">
                  <c:v>56180.0</c:v>
                </c:pt>
                <c:pt idx="3">
                  <c:v>26063.59999999998</c:v>
                </c:pt>
                <c:pt idx="4">
                  <c:v>17324.59999999998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3082968"/>
        <c:axId val="2066750008"/>
      </c:barChart>
      <c:catAx>
        <c:axId val="2073082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66750008"/>
        <c:crosses val="autoZero"/>
        <c:auto val="1"/>
        <c:lblAlgn val="ctr"/>
        <c:lblOffset val="100"/>
        <c:noMultiLvlLbl val="0"/>
      </c:catAx>
      <c:valAx>
        <c:axId val="20667500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ru-RU" b="0"/>
                  <a:t>рублей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3082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Лист2!$C$211</c:f>
              <c:strCache>
                <c:ptCount val="1"/>
                <c:pt idx="0">
                  <c:v>гимназия, лицей в областном центре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Лист2!$C$212:$C$226</c:f>
              <c:numCache>
                <c:formatCode>General</c:formatCode>
                <c:ptCount val="15"/>
                <c:pt idx="0">
                  <c:v>15.6</c:v>
                </c:pt>
                <c:pt idx="1">
                  <c:v>33.6</c:v>
                </c:pt>
                <c:pt idx="2">
                  <c:v>16.6</c:v>
                </c:pt>
                <c:pt idx="3">
                  <c:v>5.7</c:v>
                </c:pt>
                <c:pt idx="4">
                  <c:v>10.0</c:v>
                </c:pt>
                <c:pt idx="5">
                  <c:v>13.3</c:v>
                </c:pt>
                <c:pt idx="6">
                  <c:v>36.0</c:v>
                </c:pt>
                <c:pt idx="7">
                  <c:v>10.9</c:v>
                </c:pt>
                <c:pt idx="8">
                  <c:v>2.4</c:v>
                </c:pt>
                <c:pt idx="9">
                  <c:v>3.3</c:v>
                </c:pt>
                <c:pt idx="10">
                  <c:v>30.3</c:v>
                </c:pt>
                <c:pt idx="11">
                  <c:v>4.3</c:v>
                </c:pt>
                <c:pt idx="12">
                  <c:v>30.3</c:v>
                </c:pt>
                <c:pt idx="13">
                  <c:v>3.8</c:v>
                </c:pt>
                <c:pt idx="1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Лист2!$D$211</c:f>
              <c:strCache>
                <c:ptCount val="1"/>
                <c:pt idx="0">
                  <c:v>школа с углубленным изучением предметов в областном центре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Лист2!$D$212:$D$226</c:f>
              <c:numCache>
                <c:formatCode>General</c:formatCode>
                <c:ptCount val="15"/>
                <c:pt idx="0">
                  <c:v>15.2</c:v>
                </c:pt>
                <c:pt idx="1">
                  <c:v>35.9</c:v>
                </c:pt>
                <c:pt idx="2">
                  <c:v>13.6</c:v>
                </c:pt>
                <c:pt idx="3">
                  <c:v>7.1</c:v>
                </c:pt>
                <c:pt idx="4">
                  <c:v>7.6</c:v>
                </c:pt>
                <c:pt idx="5">
                  <c:v>8.700000000000001</c:v>
                </c:pt>
                <c:pt idx="6">
                  <c:v>41.8</c:v>
                </c:pt>
                <c:pt idx="7">
                  <c:v>7.6</c:v>
                </c:pt>
                <c:pt idx="8">
                  <c:v>0.5</c:v>
                </c:pt>
                <c:pt idx="9">
                  <c:v>2.2</c:v>
                </c:pt>
                <c:pt idx="10">
                  <c:v>38.0</c:v>
                </c:pt>
                <c:pt idx="11">
                  <c:v>3.8</c:v>
                </c:pt>
                <c:pt idx="12">
                  <c:v>21.7</c:v>
                </c:pt>
                <c:pt idx="13">
                  <c:v>1.6</c:v>
                </c:pt>
                <c:pt idx="14">
                  <c:v>0.0</c:v>
                </c:pt>
              </c:numCache>
            </c:numRef>
          </c:val>
        </c:ser>
        <c:ser>
          <c:idx val="2"/>
          <c:order val="2"/>
          <c:tx>
            <c:strRef>
              <c:f>Лист2!$E$211</c:f>
              <c:strCache>
                <c:ptCount val="1"/>
                <c:pt idx="0">
                  <c:v>обычная школа в областном центре 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Лист2!$E$212:$E$226</c:f>
              <c:numCache>
                <c:formatCode>General</c:formatCode>
                <c:ptCount val="15"/>
                <c:pt idx="0">
                  <c:v>16.7</c:v>
                </c:pt>
                <c:pt idx="1">
                  <c:v>31.8</c:v>
                </c:pt>
                <c:pt idx="2">
                  <c:v>13.7</c:v>
                </c:pt>
                <c:pt idx="3">
                  <c:v>6.0</c:v>
                </c:pt>
                <c:pt idx="4">
                  <c:v>6.8</c:v>
                </c:pt>
                <c:pt idx="5">
                  <c:v>12.5</c:v>
                </c:pt>
                <c:pt idx="6">
                  <c:v>38.4</c:v>
                </c:pt>
                <c:pt idx="7">
                  <c:v>6.8</c:v>
                </c:pt>
                <c:pt idx="8">
                  <c:v>0.0</c:v>
                </c:pt>
                <c:pt idx="9">
                  <c:v>0.0</c:v>
                </c:pt>
                <c:pt idx="10">
                  <c:v>25.3</c:v>
                </c:pt>
                <c:pt idx="11">
                  <c:v>4.8</c:v>
                </c:pt>
                <c:pt idx="12">
                  <c:v>26.8</c:v>
                </c:pt>
                <c:pt idx="13">
                  <c:v>3.3</c:v>
                </c:pt>
                <c:pt idx="14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Лист2!$F$211</c:f>
              <c:strCache>
                <c:ptCount val="1"/>
                <c:pt idx="0">
                  <c:v>гимназия, школа с углубленным изучением предметов в районном центре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Лист2!$F$212:$F$226</c:f>
              <c:numCache>
                <c:formatCode>General</c:formatCode>
                <c:ptCount val="15"/>
                <c:pt idx="0">
                  <c:v>16.7</c:v>
                </c:pt>
                <c:pt idx="1">
                  <c:v>36.1</c:v>
                </c:pt>
                <c:pt idx="2">
                  <c:v>22.2</c:v>
                </c:pt>
                <c:pt idx="3">
                  <c:v>13.9</c:v>
                </c:pt>
                <c:pt idx="4">
                  <c:v>5.6</c:v>
                </c:pt>
                <c:pt idx="5">
                  <c:v>25.0</c:v>
                </c:pt>
                <c:pt idx="6">
                  <c:v>72.2</c:v>
                </c:pt>
                <c:pt idx="7">
                  <c:v>11.1</c:v>
                </c:pt>
                <c:pt idx="8">
                  <c:v>5.6</c:v>
                </c:pt>
                <c:pt idx="9">
                  <c:v>0.0</c:v>
                </c:pt>
                <c:pt idx="10">
                  <c:v>36.1</c:v>
                </c:pt>
                <c:pt idx="11">
                  <c:v>0.0</c:v>
                </c:pt>
                <c:pt idx="12">
                  <c:v>5.6</c:v>
                </c:pt>
                <c:pt idx="13">
                  <c:v>2.8</c:v>
                </c:pt>
                <c:pt idx="14">
                  <c:v>0.0</c:v>
                </c:pt>
              </c:numCache>
            </c:numRef>
          </c:val>
        </c:ser>
        <c:ser>
          <c:idx val="4"/>
          <c:order val="4"/>
          <c:tx>
            <c:strRef>
              <c:f>Лист2!$G$211</c:f>
              <c:strCache>
                <c:ptCount val="1"/>
                <c:pt idx="0">
                  <c:v>обычная школа в районном центре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Лист2!$G$212:$G$226</c:f>
              <c:numCache>
                <c:formatCode>General</c:formatCode>
                <c:ptCount val="15"/>
                <c:pt idx="0">
                  <c:v>16.5</c:v>
                </c:pt>
                <c:pt idx="1">
                  <c:v>24.7</c:v>
                </c:pt>
                <c:pt idx="2">
                  <c:v>14.1</c:v>
                </c:pt>
                <c:pt idx="3">
                  <c:v>4.7</c:v>
                </c:pt>
                <c:pt idx="4">
                  <c:v>1.2</c:v>
                </c:pt>
                <c:pt idx="5">
                  <c:v>1.2</c:v>
                </c:pt>
                <c:pt idx="6">
                  <c:v>34.1</c:v>
                </c:pt>
                <c:pt idx="7">
                  <c:v>4.7</c:v>
                </c:pt>
                <c:pt idx="8">
                  <c:v>2.4</c:v>
                </c:pt>
                <c:pt idx="9">
                  <c:v>4.7</c:v>
                </c:pt>
                <c:pt idx="10">
                  <c:v>37.6</c:v>
                </c:pt>
                <c:pt idx="11">
                  <c:v>1.2</c:v>
                </c:pt>
                <c:pt idx="12">
                  <c:v>30.6</c:v>
                </c:pt>
                <c:pt idx="13">
                  <c:v>1.2</c:v>
                </c:pt>
                <c:pt idx="14">
                  <c:v>0.0</c:v>
                </c:pt>
              </c:numCache>
            </c:numRef>
          </c:val>
        </c:ser>
        <c:ser>
          <c:idx val="5"/>
          <c:order val="5"/>
          <c:tx>
            <c:strRef>
              <c:f>Лист2!$H$211</c:f>
              <c:strCache>
                <c:ptCount val="1"/>
                <c:pt idx="0">
                  <c:v>сельская большая школа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Лист2!$H$212:$H$226</c:f>
              <c:numCache>
                <c:formatCode>General</c:formatCode>
                <c:ptCount val="15"/>
                <c:pt idx="0">
                  <c:v>18.4</c:v>
                </c:pt>
                <c:pt idx="1">
                  <c:v>44.8</c:v>
                </c:pt>
                <c:pt idx="2">
                  <c:v>11.2</c:v>
                </c:pt>
                <c:pt idx="3">
                  <c:v>11.2</c:v>
                </c:pt>
                <c:pt idx="4">
                  <c:v>6.4</c:v>
                </c:pt>
                <c:pt idx="5">
                  <c:v>14.4</c:v>
                </c:pt>
                <c:pt idx="6">
                  <c:v>53.6</c:v>
                </c:pt>
                <c:pt idx="7">
                  <c:v>16.8</c:v>
                </c:pt>
                <c:pt idx="8">
                  <c:v>0.8</c:v>
                </c:pt>
                <c:pt idx="9">
                  <c:v>1.6</c:v>
                </c:pt>
                <c:pt idx="10">
                  <c:v>32.0</c:v>
                </c:pt>
                <c:pt idx="11">
                  <c:v>4.0</c:v>
                </c:pt>
                <c:pt idx="12">
                  <c:v>14.4</c:v>
                </c:pt>
                <c:pt idx="13">
                  <c:v>3.2</c:v>
                </c:pt>
                <c:pt idx="14">
                  <c:v>0.0</c:v>
                </c:pt>
              </c:numCache>
            </c:numRef>
          </c:val>
        </c:ser>
        <c:ser>
          <c:idx val="6"/>
          <c:order val="6"/>
          <c:tx>
            <c:strRef>
              <c:f>Лист2!$I$211</c:f>
              <c:strCache>
                <c:ptCount val="1"/>
                <c:pt idx="0">
                  <c:v>сельская малокомплектная школа</c:v>
                </c:pt>
              </c:strCache>
            </c:strRef>
          </c:tx>
          <c:invertIfNegative val="0"/>
          <c:cat>
            <c:strRef>
              <c:f>Лист2!$B$212:$B$226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Лист2!$I$212:$I$226</c:f>
              <c:numCache>
                <c:formatCode>General</c:formatCode>
                <c:ptCount val="15"/>
                <c:pt idx="0">
                  <c:v>18.6</c:v>
                </c:pt>
                <c:pt idx="1">
                  <c:v>25.6</c:v>
                </c:pt>
                <c:pt idx="2">
                  <c:v>2.3</c:v>
                </c:pt>
                <c:pt idx="3">
                  <c:v>7.0</c:v>
                </c:pt>
                <c:pt idx="4">
                  <c:v>9.3</c:v>
                </c:pt>
                <c:pt idx="5">
                  <c:v>0.0</c:v>
                </c:pt>
                <c:pt idx="6">
                  <c:v>39.5</c:v>
                </c:pt>
                <c:pt idx="7">
                  <c:v>2.3</c:v>
                </c:pt>
                <c:pt idx="8">
                  <c:v>2.3</c:v>
                </c:pt>
                <c:pt idx="9">
                  <c:v>2.3</c:v>
                </c:pt>
                <c:pt idx="10">
                  <c:v>2.3</c:v>
                </c:pt>
                <c:pt idx="11">
                  <c:v>4.7</c:v>
                </c:pt>
                <c:pt idx="12">
                  <c:v>34.9</c:v>
                </c:pt>
                <c:pt idx="13">
                  <c:v>0.0</c:v>
                </c:pt>
                <c:pt idx="1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260136"/>
        <c:axId val="2072338056"/>
      </c:barChart>
      <c:catAx>
        <c:axId val="2072260136"/>
        <c:scaling>
          <c:orientation val="minMax"/>
        </c:scaling>
        <c:delete val="0"/>
        <c:axPos val="l"/>
        <c:majorTickMark val="out"/>
        <c:minorTickMark val="none"/>
        <c:tickLblPos val="nextTo"/>
        <c:crossAx val="2072338056"/>
        <c:crosses val="autoZero"/>
        <c:auto val="1"/>
        <c:lblAlgn val="ctr"/>
        <c:lblOffset val="100"/>
        <c:noMultiLvlLbl val="0"/>
      </c:catAx>
      <c:valAx>
        <c:axId val="20723380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2260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Лист2!$C$264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Лист2!$B$265:$B$270</c:f>
              <c:strCache>
                <c:ptCount val="6"/>
                <c:pt idx="0">
                  <c:v>Меньше 30% от ставки</c:v>
                </c:pt>
                <c:pt idx="1">
                  <c:v>30-60% от ставки</c:v>
                </c:pt>
                <c:pt idx="2">
                  <c:v>60-100% от ставки</c:v>
                </c:pt>
                <c:pt idx="3">
                  <c:v>100-200% от ставки</c:v>
                </c:pt>
                <c:pt idx="4">
                  <c:v>Больше 200% от ставки</c:v>
                </c:pt>
                <c:pt idx="5">
                  <c:v>Нет ответа</c:v>
                </c:pt>
              </c:strCache>
            </c:strRef>
          </c:cat>
          <c:val>
            <c:numRef>
              <c:f>Лист2!$C$265:$C$270</c:f>
              <c:numCache>
                <c:formatCode>General</c:formatCode>
                <c:ptCount val="6"/>
                <c:pt idx="0">
                  <c:v>65.2</c:v>
                </c:pt>
                <c:pt idx="1">
                  <c:v>28.0</c:v>
                </c:pt>
                <c:pt idx="2">
                  <c:v>3.3</c:v>
                </c:pt>
                <c:pt idx="3">
                  <c:v>0.5</c:v>
                </c:pt>
                <c:pt idx="4">
                  <c:v>0.3</c:v>
                </c:pt>
                <c:pt idx="5">
                  <c:v>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2448264"/>
        <c:axId val="2082451240"/>
      </c:barChart>
      <c:catAx>
        <c:axId val="2082448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082451240"/>
        <c:crosses val="autoZero"/>
        <c:auto val="1"/>
        <c:lblAlgn val="ctr"/>
        <c:lblOffset val="100"/>
        <c:noMultiLvlLbl val="0"/>
      </c:catAx>
      <c:valAx>
        <c:axId val="20824512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2448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Лист2!$C$650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cat>
            <c:strRef>
              <c:f>Лист2!$B$651:$B$657</c:f>
              <c:strCache>
                <c:ptCount val="7"/>
                <c:pt idx="0">
                  <c:v>Преподавание и административная работа в данной школе</c:v>
                </c:pt>
                <c:pt idx="1">
                  <c:v>Основное место работы</c:v>
                </c:pt>
                <c:pt idx="2">
                  <c:v>Преподавание и административная работа в других учебных заведениях, программах</c:v>
                </c:pt>
                <c:pt idx="3">
                  <c:v>Научная деятельность (все виды, включая гранты в данном учебном заведении)</c:v>
                </c:pt>
                <c:pt idx="4">
                  <c:v>Репетиторство, частные образовательные услуги</c:v>
                </c:pt>
                <c:pt idx="5">
                  <c:v>Все другие виды дополнительной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Лист2!$C$651:$C$657</c:f>
              <c:numCache>
                <c:formatCode>General</c:formatCode>
                <c:ptCount val="7"/>
                <c:pt idx="0">
                  <c:v>88.2</c:v>
                </c:pt>
                <c:pt idx="1">
                  <c:v>3.8</c:v>
                </c:pt>
                <c:pt idx="2">
                  <c:v>4.0</c:v>
                </c:pt>
                <c:pt idx="3">
                  <c:v>1.1</c:v>
                </c:pt>
                <c:pt idx="4">
                  <c:v>16.9</c:v>
                </c:pt>
                <c:pt idx="5">
                  <c:v>7.2</c:v>
                </c:pt>
                <c:pt idx="6">
                  <c:v>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2411768"/>
        <c:axId val="2082414488"/>
      </c:barChart>
      <c:catAx>
        <c:axId val="2082411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082414488"/>
        <c:crosses val="autoZero"/>
        <c:auto val="1"/>
        <c:lblAlgn val="ctr"/>
        <c:lblOffset val="100"/>
        <c:noMultiLvlLbl val="0"/>
      </c:catAx>
      <c:valAx>
        <c:axId val="20824144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2411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Лист2!$C$1023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Лист2!$B$1024:$B$1032</c:f>
              <c:strCache>
                <c:ptCount val="9"/>
                <c:pt idx="0">
                  <c:v>Аудиторные занятия в этой школе</c:v>
                </c:pt>
                <c:pt idx="1">
                  <c:v>Подготовка к занятиям, индивидуальная работа с учащимися в этой школе, проверка работ и т,д,</c:v>
                </c:pt>
                <c:pt idx="2">
                  <c:v>Административная работа в этой школе</c:v>
                </c:pt>
                <c:pt idx="3">
                  <c:v>Основная работа</c:v>
                </c:pt>
                <c:pt idx="4">
                  <c:v>Преподавательская деятельность (включая подготовку к занятиям и т,д,) в других учебных заведениях, программах</c:v>
                </c:pt>
                <c:pt idx="5">
                  <c:v>Научная работа</c:v>
                </c:pt>
                <c:pt idx="6">
                  <c:v>Репетиторство, частные образовательные услуги</c:v>
                </c:pt>
                <c:pt idx="7">
                  <c:v>Все другие виды дополнительной работы</c:v>
                </c:pt>
                <c:pt idx="8">
                  <c:v>Нет ответа</c:v>
                </c:pt>
              </c:strCache>
            </c:strRef>
          </c:cat>
          <c:val>
            <c:numRef>
              <c:f>Лист2!$C$1024:$C$1032</c:f>
              <c:numCache>
                <c:formatCode>General</c:formatCode>
                <c:ptCount val="9"/>
                <c:pt idx="0">
                  <c:v>80.6</c:v>
                </c:pt>
                <c:pt idx="1">
                  <c:v>77.3</c:v>
                </c:pt>
                <c:pt idx="2">
                  <c:v>11.7</c:v>
                </c:pt>
                <c:pt idx="3">
                  <c:v>2.6</c:v>
                </c:pt>
                <c:pt idx="4">
                  <c:v>7.3</c:v>
                </c:pt>
                <c:pt idx="5">
                  <c:v>2.9</c:v>
                </c:pt>
                <c:pt idx="6">
                  <c:v>17.6</c:v>
                </c:pt>
                <c:pt idx="7">
                  <c:v>9.700000000000001</c:v>
                </c:pt>
                <c:pt idx="8">
                  <c:v>4.4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4500648"/>
        <c:axId val="2041153640"/>
      </c:barChart>
      <c:catAx>
        <c:axId val="2084500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041153640"/>
        <c:crosses val="autoZero"/>
        <c:auto val="1"/>
        <c:lblAlgn val="ctr"/>
        <c:lblOffset val="100"/>
        <c:noMultiLvlLbl val="0"/>
      </c:catAx>
      <c:valAx>
        <c:axId val="20411536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4500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Лист2!$B$1088</c:f>
              <c:strCache>
                <c:ptCount val="1"/>
                <c:pt idx="0">
                  <c:v>Аудиторные занятия в этой школе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Лист2!$C$1088:$I$1088</c:f>
              <c:numCache>
                <c:formatCode>General</c:formatCode>
                <c:ptCount val="7"/>
                <c:pt idx="0">
                  <c:v>73.9</c:v>
                </c:pt>
                <c:pt idx="1">
                  <c:v>78.3</c:v>
                </c:pt>
                <c:pt idx="2">
                  <c:v>89.3</c:v>
                </c:pt>
                <c:pt idx="3">
                  <c:v>61.1</c:v>
                </c:pt>
                <c:pt idx="4">
                  <c:v>85.9</c:v>
                </c:pt>
                <c:pt idx="5">
                  <c:v>76.0</c:v>
                </c:pt>
                <c:pt idx="6">
                  <c:v>74.4</c:v>
                </c:pt>
              </c:numCache>
            </c:numRef>
          </c:val>
        </c:ser>
        <c:ser>
          <c:idx val="1"/>
          <c:order val="1"/>
          <c:tx>
            <c:strRef>
              <c:f>Лист2!$B$1089</c:f>
              <c:strCache>
                <c:ptCount val="1"/>
                <c:pt idx="0">
                  <c:v>Подготовка к занятиям, индивидуальная работа с учащимися в этой школе, проверка работ и т,д,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Лист2!$C$1089:$I$1089</c:f>
              <c:numCache>
                <c:formatCode>General</c:formatCode>
                <c:ptCount val="7"/>
                <c:pt idx="0">
                  <c:v>75.4</c:v>
                </c:pt>
                <c:pt idx="1">
                  <c:v>83.2</c:v>
                </c:pt>
                <c:pt idx="2">
                  <c:v>78.9</c:v>
                </c:pt>
                <c:pt idx="3">
                  <c:v>83.3</c:v>
                </c:pt>
                <c:pt idx="4">
                  <c:v>63.5</c:v>
                </c:pt>
                <c:pt idx="5">
                  <c:v>80.0</c:v>
                </c:pt>
                <c:pt idx="6">
                  <c:v>62.8</c:v>
                </c:pt>
              </c:numCache>
            </c:numRef>
          </c:val>
        </c:ser>
        <c:ser>
          <c:idx val="2"/>
          <c:order val="2"/>
          <c:tx>
            <c:strRef>
              <c:f>Лист2!$B$1090</c:f>
              <c:strCache>
                <c:ptCount val="1"/>
                <c:pt idx="0">
                  <c:v>Административная работа в этой школе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Лист2!$C$1090:$I$1090</c:f>
              <c:numCache>
                <c:formatCode>General</c:formatCode>
                <c:ptCount val="7"/>
                <c:pt idx="0">
                  <c:v>16.6</c:v>
                </c:pt>
                <c:pt idx="1">
                  <c:v>10.3</c:v>
                </c:pt>
                <c:pt idx="2">
                  <c:v>12.2</c:v>
                </c:pt>
                <c:pt idx="3">
                  <c:v>13.9</c:v>
                </c:pt>
                <c:pt idx="4">
                  <c:v>2.4</c:v>
                </c:pt>
                <c:pt idx="5">
                  <c:v>8.8</c:v>
                </c:pt>
                <c:pt idx="6">
                  <c:v>14.0</c:v>
                </c:pt>
              </c:numCache>
            </c:numRef>
          </c:val>
        </c:ser>
        <c:ser>
          <c:idx val="3"/>
          <c:order val="3"/>
          <c:tx>
            <c:strRef>
              <c:f>Лист2!$B$1091</c:f>
              <c:strCache>
                <c:ptCount val="1"/>
                <c:pt idx="0">
                  <c:v>Основная работа</c:v>
                </c:pt>
              </c:strCache>
            </c:strRef>
          </c:tx>
          <c:invertIfNegative val="0"/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Лист2!$C$1091:$I$1091</c:f>
              <c:numCache>
                <c:formatCode>General</c:formatCode>
                <c:ptCount val="7"/>
                <c:pt idx="0">
                  <c:v>3.8</c:v>
                </c:pt>
                <c:pt idx="1">
                  <c:v>3.3</c:v>
                </c:pt>
                <c:pt idx="2">
                  <c:v>1.8</c:v>
                </c:pt>
                <c:pt idx="3">
                  <c:v>5.6</c:v>
                </c:pt>
                <c:pt idx="4">
                  <c:v>2.4</c:v>
                </c:pt>
                <c:pt idx="5">
                  <c:v>2.4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Лист2!$B$1092</c:f>
              <c:strCache>
                <c:ptCount val="1"/>
                <c:pt idx="0">
                  <c:v>Преподавательская деятельность (включая подготовку к занятиям и т,д,) в других учебных заведениях, программах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Лист2!$C$1092:$I$1092</c:f>
              <c:numCache>
                <c:formatCode>General</c:formatCode>
                <c:ptCount val="7"/>
                <c:pt idx="0">
                  <c:v>10.0</c:v>
                </c:pt>
                <c:pt idx="1">
                  <c:v>9.200000000000001</c:v>
                </c:pt>
                <c:pt idx="2">
                  <c:v>6.3</c:v>
                </c:pt>
                <c:pt idx="3">
                  <c:v>2.8</c:v>
                </c:pt>
                <c:pt idx="4">
                  <c:v>3.5</c:v>
                </c:pt>
                <c:pt idx="5">
                  <c:v>7.2</c:v>
                </c:pt>
                <c:pt idx="6">
                  <c:v>4.7</c:v>
                </c:pt>
              </c:numCache>
            </c:numRef>
          </c:val>
        </c:ser>
        <c:ser>
          <c:idx val="5"/>
          <c:order val="5"/>
          <c:tx>
            <c:strRef>
              <c:f>Лист2!$B$1093</c:f>
              <c:strCache>
                <c:ptCount val="1"/>
                <c:pt idx="0">
                  <c:v>Научная работа</c:v>
                </c:pt>
              </c:strCache>
            </c:strRef>
          </c:tx>
          <c:invertIfNegative val="0"/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Лист2!$C$1093:$I$1093</c:f>
              <c:numCache>
                <c:formatCode>General</c:formatCode>
                <c:ptCount val="7"/>
                <c:pt idx="0">
                  <c:v>4.7</c:v>
                </c:pt>
                <c:pt idx="1">
                  <c:v>1.6</c:v>
                </c:pt>
                <c:pt idx="2">
                  <c:v>3.3</c:v>
                </c:pt>
                <c:pt idx="3">
                  <c:v>5.6</c:v>
                </c:pt>
                <c:pt idx="4">
                  <c:v>1.2</c:v>
                </c:pt>
                <c:pt idx="5">
                  <c:v>2.4</c:v>
                </c:pt>
                <c:pt idx="6">
                  <c:v>0.0</c:v>
                </c:pt>
              </c:numCache>
            </c:numRef>
          </c:val>
        </c:ser>
        <c:ser>
          <c:idx val="6"/>
          <c:order val="6"/>
          <c:tx>
            <c:strRef>
              <c:f>Лист2!$B$1094</c:f>
              <c:strCache>
                <c:ptCount val="1"/>
                <c:pt idx="0">
                  <c:v>Репетиторство, частные образовательные услуги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Лист2!$C$1094:$I$1094</c:f>
              <c:numCache>
                <c:formatCode>General</c:formatCode>
                <c:ptCount val="7"/>
                <c:pt idx="0">
                  <c:v>22.3</c:v>
                </c:pt>
                <c:pt idx="1">
                  <c:v>19.6</c:v>
                </c:pt>
                <c:pt idx="2">
                  <c:v>16.4</c:v>
                </c:pt>
                <c:pt idx="3">
                  <c:v>11.1</c:v>
                </c:pt>
                <c:pt idx="4">
                  <c:v>17.6</c:v>
                </c:pt>
                <c:pt idx="5">
                  <c:v>13.6</c:v>
                </c:pt>
                <c:pt idx="6">
                  <c:v>14.0</c:v>
                </c:pt>
              </c:numCache>
            </c:numRef>
          </c:val>
        </c:ser>
        <c:ser>
          <c:idx val="7"/>
          <c:order val="7"/>
          <c:tx>
            <c:strRef>
              <c:f>Лист2!$B$1095</c:f>
              <c:strCache>
                <c:ptCount val="1"/>
                <c:pt idx="0">
                  <c:v>Все другие виды дополнительной работы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Лист2!$C$1095:$I$1095</c:f>
              <c:numCache>
                <c:formatCode>General</c:formatCode>
                <c:ptCount val="7"/>
                <c:pt idx="0">
                  <c:v>11.8</c:v>
                </c:pt>
                <c:pt idx="1">
                  <c:v>9.200000000000001</c:v>
                </c:pt>
                <c:pt idx="2">
                  <c:v>8.9</c:v>
                </c:pt>
                <c:pt idx="3">
                  <c:v>13.9</c:v>
                </c:pt>
                <c:pt idx="4">
                  <c:v>4.7</c:v>
                </c:pt>
                <c:pt idx="5">
                  <c:v>12.8</c:v>
                </c:pt>
                <c:pt idx="6">
                  <c:v>4.7</c:v>
                </c:pt>
              </c:numCache>
            </c:numRef>
          </c:val>
        </c:ser>
        <c:ser>
          <c:idx val="8"/>
          <c:order val="8"/>
          <c:tx>
            <c:strRef>
              <c:f>Лист2!$B$1096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cat>
            <c:strRef>
              <c:f>Лист2!$C$1087:$I$1087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Лист2!$C$1096:$I$1096</c:f>
              <c:numCache>
                <c:formatCode>General</c:formatCode>
                <c:ptCount val="7"/>
                <c:pt idx="0">
                  <c:v>8.5</c:v>
                </c:pt>
                <c:pt idx="1">
                  <c:v>3.3</c:v>
                </c:pt>
                <c:pt idx="2">
                  <c:v>3.3</c:v>
                </c:pt>
                <c:pt idx="3">
                  <c:v>5.6</c:v>
                </c:pt>
                <c:pt idx="4">
                  <c:v>4.7</c:v>
                </c:pt>
                <c:pt idx="5">
                  <c:v>1.6</c:v>
                </c:pt>
                <c:pt idx="6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3808344"/>
        <c:axId val="2084383576"/>
      </c:barChart>
      <c:catAx>
        <c:axId val="2083808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084383576"/>
        <c:crosses val="autoZero"/>
        <c:auto val="1"/>
        <c:lblAlgn val="ctr"/>
        <c:lblOffset val="100"/>
        <c:noMultiLvlLbl val="0"/>
      </c:catAx>
      <c:valAx>
        <c:axId val="20843835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38083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Лист2!$C$1127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dLbls>
            <c:dLbl>
              <c:idx val="1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Лист2!$B$1128:$B$1143</c:f>
              <c:strCache>
                <c:ptCount val="16"/>
                <c:pt idx="0">
                  <c:v>Преподавание в других государственных учебных заведениях</c:v>
                </c:pt>
                <c:pt idx="1">
                  <c:v>Преподавание в других негосударственных учебных заведениях</c:v>
                </c:pt>
                <c:pt idx="2">
                  <c:v>Преподавание на курсах по подготовке к поступлению в ВУЗ (или ССУЗ)</c:v>
                </c:pt>
                <c:pt idx="3">
                  <c:v>Преподавание на других образовательных программах (дополнительное образование и т,д,)</c:v>
                </c:pt>
                <c:pt idx="4">
                  <c:v>Работа в научно-исследовательских институтах, центрах и т,д,</c:v>
                </c:pt>
                <c:pt idx="5">
                  <c:v>Индивидуальные исследовательские проекты, работа по грантам</c:v>
                </c:pt>
                <c:pt idx="6">
                  <c:v>Коллективные исследовательские проекты, работа по грантам</c:v>
                </c:pt>
                <c:pt idx="7">
                  <c:v>Написание книг, статей, редактирование, реферирование, переводы и т,д, на платной основе</c:v>
                </c:pt>
                <c:pt idx="8">
                  <c:v>Работа в государственных учреждениях, не связанная с наукой и преподаванием</c:v>
                </c:pt>
                <c:pt idx="9">
                  <c:v>Работа в негосударственных организациях, не связанная с наукой и преподаванием</c:v>
                </c:pt>
                <c:pt idx="10">
                  <c:v>Предпринимательская или индивидуальная трудовая деятельность, не связанная с наукой или преподаванием</c:v>
                </c:pt>
                <c:pt idx="11">
                  <c:v>Репетиторство, частные образовательные услуги, частная подготовка к поступлению в ВУЗ, ССУЗ, школу и т,д,</c:v>
                </c:pt>
                <c:pt idx="12">
                  <c:v>Частные услуги, не связанные с преподаванием</c:v>
                </c:pt>
                <c:pt idx="13">
                  <c:v>Другое</c:v>
                </c:pt>
                <c:pt idx="14">
                  <c:v>Не занимались никакими другими видами оплачиваемой работы</c:v>
                </c:pt>
                <c:pt idx="15">
                  <c:v>Нет ответа</c:v>
                </c:pt>
              </c:strCache>
            </c:strRef>
          </c:cat>
          <c:val>
            <c:numRef>
              <c:f>Лист2!$C$1128:$C$1143</c:f>
              <c:numCache>
                <c:formatCode>General</c:formatCode>
                <c:ptCount val="16"/>
                <c:pt idx="0">
                  <c:v>4.2</c:v>
                </c:pt>
                <c:pt idx="1">
                  <c:v>1.2</c:v>
                </c:pt>
                <c:pt idx="2">
                  <c:v>1.7</c:v>
                </c:pt>
                <c:pt idx="3">
                  <c:v>3.1</c:v>
                </c:pt>
                <c:pt idx="4">
                  <c:v>0.2</c:v>
                </c:pt>
                <c:pt idx="5">
                  <c:v>0.5</c:v>
                </c:pt>
                <c:pt idx="6">
                  <c:v>0.5</c:v>
                </c:pt>
                <c:pt idx="7">
                  <c:v>1.7</c:v>
                </c:pt>
                <c:pt idx="8">
                  <c:v>1.1</c:v>
                </c:pt>
                <c:pt idx="9">
                  <c:v>1.1</c:v>
                </c:pt>
                <c:pt idx="10">
                  <c:v>0.8</c:v>
                </c:pt>
                <c:pt idx="11">
                  <c:v>17.7</c:v>
                </c:pt>
                <c:pt idx="12">
                  <c:v>2.5</c:v>
                </c:pt>
                <c:pt idx="13">
                  <c:v>3.2</c:v>
                </c:pt>
                <c:pt idx="14">
                  <c:v>68.5</c:v>
                </c:pt>
                <c:pt idx="15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901080"/>
        <c:axId val="2072904088"/>
      </c:barChart>
      <c:catAx>
        <c:axId val="2072901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072904088"/>
        <c:crosses val="autoZero"/>
        <c:auto val="1"/>
        <c:lblAlgn val="ctr"/>
        <c:lblOffset val="100"/>
        <c:noMultiLvlLbl val="0"/>
      </c:catAx>
      <c:valAx>
        <c:axId val="20729040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2901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13052882278604"/>
          <c:y val="0.0311540328544445"/>
          <c:w val="0.913262613006707"/>
          <c:h val="0.864302690941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Лист2!$C$887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Лист2!$B$888:$B$891</c:f>
              <c:strCache>
                <c:ptCount val="4"/>
                <c:pt idx="0">
                  <c:v>Трудно сказать при каком уровне оплаты</c:v>
                </c:pt>
                <c:pt idx="1">
                  <c:v>Не согласились бы ни при каком уровне оплаты</c:v>
                </c:pt>
                <c:pt idx="2">
                  <c:v>Не являетесь штатным сотрудником</c:v>
                </c:pt>
                <c:pt idx="3">
                  <c:v>Нет ответа</c:v>
                </c:pt>
              </c:strCache>
            </c:strRef>
          </c:cat>
          <c:val>
            <c:numRef>
              <c:f>Лист2!$C$888:$C$891</c:f>
              <c:numCache>
                <c:formatCode>General</c:formatCode>
                <c:ptCount val="4"/>
                <c:pt idx="0">
                  <c:v>35.9</c:v>
                </c:pt>
                <c:pt idx="1">
                  <c:v>9.200000000000001</c:v>
                </c:pt>
                <c:pt idx="2">
                  <c:v>2.5</c:v>
                </c:pt>
                <c:pt idx="3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215656"/>
        <c:axId val="2072239032"/>
      </c:barChart>
      <c:catAx>
        <c:axId val="2072215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239032"/>
        <c:crosses val="autoZero"/>
        <c:auto val="1"/>
        <c:lblAlgn val="ctr"/>
        <c:lblOffset val="100"/>
        <c:noMultiLvlLbl val="0"/>
      </c:catAx>
      <c:valAx>
        <c:axId val="20722390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2215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Лист2!$B$998</c:f>
              <c:strCache>
                <c:ptCount val="1"/>
                <c:pt idx="0">
                  <c:v>Трудно сказать при каком уровне оплаты</c:v>
                </c:pt>
              </c:strCache>
            </c:strRef>
          </c:tx>
          <c:invertIfNegative val="0"/>
          <c:cat>
            <c:strRef>
              <c:f>Лист2!$C$997:$I$997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Лист2!$C$998:$I$998</c:f>
              <c:numCache>
                <c:formatCode>General</c:formatCode>
                <c:ptCount val="7"/>
                <c:pt idx="0">
                  <c:v>35.1</c:v>
                </c:pt>
                <c:pt idx="1">
                  <c:v>27.9</c:v>
                </c:pt>
                <c:pt idx="2">
                  <c:v>38.9</c:v>
                </c:pt>
                <c:pt idx="3">
                  <c:v>45.5</c:v>
                </c:pt>
                <c:pt idx="4">
                  <c:v>34.5</c:v>
                </c:pt>
                <c:pt idx="5">
                  <c:v>37.8</c:v>
                </c:pt>
                <c:pt idx="6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Лист2!$B$999</c:f>
              <c:strCache>
                <c:ptCount val="1"/>
                <c:pt idx="0">
                  <c:v>Не согласились бы ни при каком уровне оплаты</c:v>
                </c:pt>
              </c:strCache>
            </c:strRef>
          </c:tx>
          <c:invertIfNegative val="0"/>
          <c:cat>
            <c:strRef>
              <c:f>Лист2!$C$997:$I$997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Лист2!$C$999:$I$999</c:f>
              <c:numCache>
                <c:formatCode>General</c:formatCode>
                <c:ptCount val="7"/>
                <c:pt idx="0">
                  <c:v>16.2</c:v>
                </c:pt>
                <c:pt idx="1">
                  <c:v>13.1</c:v>
                </c:pt>
                <c:pt idx="2">
                  <c:v>7.4</c:v>
                </c:pt>
                <c:pt idx="3">
                  <c:v>0.0</c:v>
                </c:pt>
                <c:pt idx="4">
                  <c:v>3.4</c:v>
                </c:pt>
                <c:pt idx="5">
                  <c:v>2.7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Лист2!$B$1000</c:f>
              <c:strCache>
                <c:ptCount val="1"/>
                <c:pt idx="0">
                  <c:v>Не являетесь штатным сотрудником</c:v>
                </c:pt>
              </c:strCache>
            </c:strRef>
          </c:tx>
          <c:invertIfNegative val="0"/>
          <c:cat>
            <c:strRef>
              <c:f>Лист2!$C$997:$I$997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Лист2!$C$1000:$I$1000</c:f>
              <c:numCache>
                <c:formatCode>General</c:formatCode>
                <c:ptCount val="7"/>
                <c:pt idx="0">
                  <c:v>1.4</c:v>
                </c:pt>
                <c:pt idx="1">
                  <c:v>1.6</c:v>
                </c:pt>
                <c:pt idx="2">
                  <c:v>5.3</c:v>
                </c:pt>
                <c:pt idx="3">
                  <c:v>0.0</c:v>
                </c:pt>
                <c:pt idx="4">
                  <c:v>0.0</c:v>
                </c:pt>
                <c:pt idx="5">
                  <c:v>2.7</c:v>
                </c:pt>
                <c:pt idx="6">
                  <c:v>0.0</c:v>
                </c:pt>
              </c:numCache>
            </c:numRef>
          </c:val>
        </c:ser>
        <c:ser>
          <c:idx val="3"/>
          <c:order val="3"/>
          <c:tx>
            <c:strRef>
              <c:f>Лист2!$B$1001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cat>
            <c:strRef>
              <c:f>Лист2!$C$997:$I$997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Лист2!$C$1001:$I$1001</c:f>
              <c:numCache>
                <c:formatCode>General</c:formatCode>
                <c:ptCount val="7"/>
                <c:pt idx="0">
                  <c:v>5.4</c:v>
                </c:pt>
                <c:pt idx="1">
                  <c:v>0.0</c:v>
                </c:pt>
                <c:pt idx="2">
                  <c:v>5.3</c:v>
                </c:pt>
                <c:pt idx="3">
                  <c:v>0.0</c:v>
                </c:pt>
                <c:pt idx="4">
                  <c:v>0.0</c:v>
                </c:pt>
                <c:pt idx="5">
                  <c:v>5.4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4052008"/>
        <c:axId val="2082337800"/>
      </c:barChart>
      <c:catAx>
        <c:axId val="2074052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082337800"/>
        <c:crosses val="autoZero"/>
        <c:auto val="1"/>
        <c:lblAlgn val="ctr"/>
        <c:lblOffset val="100"/>
        <c:noMultiLvlLbl val="0"/>
      </c:catAx>
      <c:valAx>
        <c:axId val="20823378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4052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Лист2!$B$947</c:f>
              <c:strCache>
                <c:ptCount val="1"/>
                <c:pt idx="0">
                  <c:v>Среднее значение:</c:v>
                </c:pt>
              </c:strCache>
            </c:strRef>
          </c:tx>
          <c:invertIfNegative val="0"/>
          <c:cat>
            <c:strRef>
              <c:f>Лист2!$C$946:$H$946</c:f>
              <c:strCache>
                <c:ptCount val="6"/>
                <c:pt idx="0">
                  <c:v>Москва (или ближний город)</c:v>
                </c:pt>
                <c:pt idx="1">
                  <c:v>Другой город &gt; 1 млн.чел.</c:v>
                </c:pt>
                <c:pt idx="2">
                  <c:v>Облцентр от 100 тыс. до 1 млн.чел.</c:v>
                </c:pt>
                <c:pt idx="3">
                  <c:v>Город до 100 тыс.чел.</c:v>
                </c:pt>
                <c:pt idx="4">
                  <c:v>ПГТ</c:v>
                </c:pt>
                <c:pt idx="5">
                  <c:v>Село</c:v>
                </c:pt>
              </c:strCache>
            </c:strRef>
          </c:cat>
          <c:val>
            <c:numRef>
              <c:f>Лист2!$C$947:$H$947</c:f>
              <c:numCache>
                <c:formatCode>General</c:formatCode>
                <c:ptCount val="6"/>
                <c:pt idx="0">
                  <c:v>79166.7</c:v>
                </c:pt>
                <c:pt idx="1">
                  <c:v>46875.0</c:v>
                </c:pt>
                <c:pt idx="2">
                  <c:v>35084.8</c:v>
                </c:pt>
                <c:pt idx="3">
                  <c:v>31211.3</c:v>
                </c:pt>
                <c:pt idx="4">
                  <c:v>40000.0</c:v>
                </c:pt>
                <c:pt idx="5">
                  <c:v>33125.0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2134696"/>
        <c:axId val="2085626024"/>
      </c:barChart>
      <c:catAx>
        <c:axId val="2082134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85626024"/>
        <c:crosses val="autoZero"/>
        <c:auto val="1"/>
        <c:lblAlgn val="ctr"/>
        <c:lblOffset val="100"/>
        <c:noMultiLvlLbl val="0"/>
      </c:catAx>
      <c:valAx>
        <c:axId val="20856260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="0"/>
                  <a:t>рублей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2134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Лист2!$B$983</c:f>
              <c:strCache>
                <c:ptCount val="1"/>
                <c:pt idx="0">
                  <c:v>Среднее значение:</c:v>
                </c:pt>
              </c:strCache>
            </c:strRef>
          </c:tx>
          <c:invertIfNegative val="0"/>
          <c:cat>
            <c:strRef>
              <c:f>Лист2!$C$982:$I$982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Лист2!$C$983:$I$983</c:f>
              <c:numCache>
                <c:formatCode>General</c:formatCode>
                <c:ptCount val="7"/>
                <c:pt idx="0">
                  <c:v>44838.7</c:v>
                </c:pt>
                <c:pt idx="1">
                  <c:v>49857.1</c:v>
                </c:pt>
                <c:pt idx="2">
                  <c:v>47804.9</c:v>
                </c:pt>
                <c:pt idx="3">
                  <c:v>35833.3</c:v>
                </c:pt>
                <c:pt idx="4">
                  <c:v>32389.7</c:v>
                </c:pt>
                <c:pt idx="5">
                  <c:v>37368.4</c:v>
                </c:pt>
                <c:pt idx="6">
                  <c:v>23750.0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4282472"/>
        <c:axId val="2084406584"/>
      </c:barChart>
      <c:catAx>
        <c:axId val="2084282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084406584"/>
        <c:crosses val="autoZero"/>
        <c:auto val="1"/>
        <c:lblAlgn val="ctr"/>
        <c:lblOffset val="100"/>
        <c:noMultiLvlLbl val="0"/>
      </c:catAx>
      <c:valAx>
        <c:axId val="20844065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b="0"/>
                  <a:t>рублей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4282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Лист2!$B$26</c:f>
              <c:strCache>
                <c:ptCount val="1"/>
                <c:pt idx="0">
                  <c:v>Безусловно неконкурентоспособна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Лист2!$C$25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Лист2!$C$26</c:f>
              <c:numCache>
                <c:formatCode>General</c:formatCode>
                <c:ptCount val="1"/>
                <c:pt idx="0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Лист2!$B$27</c:f>
              <c:strCache>
                <c:ptCount val="1"/>
                <c:pt idx="0">
                  <c:v>Скорее неконкурентоспособна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Лист2!$C$25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Лист2!$C$27</c:f>
              <c:numCache>
                <c:formatCode>General</c:formatCode>
                <c:ptCount val="1"/>
                <c:pt idx="0">
                  <c:v>32.1</c:v>
                </c:pt>
              </c:numCache>
            </c:numRef>
          </c:val>
        </c:ser>
        <c:ser>
          <c:idx val="2"/>
          <c:order val="2"/>
          <c:tx>
            <c:strRef>
              <c:f>Лист2!$B$28</c:f>
              <c:strCache>
                <c:ptCount val="1"/>
                <c:pt idx="0">
                  <c:v>Скорее конкурентоспособна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Лист2!$C$25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Лист2!$C$28</c:f>
              <c:numCache>
                <c:formatCode>General</c:formatCode>
                <c:ptCount val="1"/>
                <c:pt idx="0">
                  <c:v>32.0</c:v>
                </c:pt>
              </c:numCache>
            </c:numRef>
          </c:val>
        </c:ser>
        <c:ser>
          <c:idx val="3"/>
          <c:order val="3"/>
          <c:tx>
            <c:strRef>
              <c:f>Лист2!$B$29</c:f>
              <c:strCache>
                <c:ptCount val="1"/>
                <c:pt idx="0">
                  <c:v>Безусловно конкурентоспособна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Лист2!$C$25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Лист2!$C$29</c:f>
              <c:numCache>
                <c:formatCode>General</c:formatCode>
                <c:ptCount val="1"/>
                <c:pt idx="0">
                  <c:v>9.5</c:v>
                </c:pt>
              </c:numCache>
            </c:numRef>
          </c:val>
        </c:ser>
        <c:ser>
          <c:idx val="4"/>
          <c:order val="4"/>
          <c:tx>
            <c:strRef>
              <c:f>Лист2!$B$30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Лист2!$C$25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Лист2!$C$30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5682936"/>
        <c:axId val="2068111976"/>
      </c:barChart>
      <c:catAx>
        <c:axId val="2085682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68111976"/>
        <c:crosses val="autoZero"/>
        <c:auto val="1"/>
        <c:lblAlgn val="ctr"/>
        <c:lblOffset val="100"/>
        <c:noMultiLvlLbl val="0"/>
      </c:catAx>
      <c:valAx>
        <c:axId val="20681119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5682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Лист2!$B$1173</c:f>
              <c:strCache>
                <c:ptCount val="1"/>
                <c:pt idx="0">
                  <c:v>Интересная, творческая работа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Лист2!$C$1173</c:f>
              <c:numCache>
                <c:formatCode>General</c:formatCode>
                <c:ptCount val="1"/>
                <c:pt idx="0">
                  <c:v>64.4</c:v>
                </c:pt>
              </c:numCache>
            </c:numRef>
          </c:val>
        </c:ser>
        <c:ser>
          <c:idx val="1"/>
          <c:order val="1"/>
          <c:tx>
            <c:strRef>
              <c:f>Лист2!$B$1174</c:f>
              <c:strCache>
                <c:ptCount val="1"/>
                <c:pt idx="0">
                  <c:v>Нежесткий график работы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Лист2!$C$1174</c:f>
              <c:numCache>
                <c:formatCode>General</c:formatCode>
                <c:ptCount val="1"/>
                <c:pt idx="0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Лист2!$B$1175</c:f>
              <c:strCache>
                <c:ptCount val="1"/>
                <c:pt idx="0">
                  <c:v>Достаточность свободного времени, большой отпуск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Лист2!$C$1175</c:f>
              <c:numCache>
                <c:formatCode>General</c:formatCode>
                <c:ptCount val="1"/>
                <c:pt idx="0">
                  <c:v>20.4</c:v>
                </c:pt>
              </c:numCache>
            </c:numRef>
          </c:val>
        </c:ser>
        <c:ser>
          <c:idx val="3"/>
          <c:order val="3"/>
          <c:tx>
            <c:strRef>
              <c:f>Лист2!$B$1176</c:f>
              <c:strCache>
                <c:ptCount val="1"/>
                <c:pt idx="0">
                  <c:v>Высокая самостоятельность в работе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Лист2!$C$1176</c:f>
              <c:numCache>
                <c:formatCode>General</c:formatCode>
                <c:ptCount val="1"/>
                <c:pt idx="0">
                  <c:v>17.8</c:v>
                </c:pt>
              </c:numCache>
            </c:numRef>
          </c:val>
        </c:ser>
        <c:ser>
          <c:idx val="4"/>
          <c:order val="4"/>
          <c:tx>
            <c:strRef>
              <c:f>Лист2!$B$1177</c:f>
              <c:strCache>
                <c:ptCount val="1"/>
                <c:pt idx="0">
                  <c:v>Возможности профессионального роста (получать новые знания, умения)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Лист2!$C$1177</c:f>
              <c:numCache>
                <c:formatCode>General</c:formatCode>
                <c:ptCount val="1"/>
                <c:pt idx="0">
                  <c:v>22.7</c:v>
                </c:pt>
              </c:numCache>
            </c:numRef>
          </c:val>
        </c:ser>
        <c:ser>
          <c:idx val="5"/>
          <c:order val="5"/>
          <c:tx>
            <c:strRef>
              <c:f>Лист2!$B$1178</c:f>
              <c:strCache>
                <c:ptCount val="1"/>
                <c:pt idx="0">
                  <c:v>Высокий престиж труда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Лист2!$C$1178</c:f>
              <c:numCache>
                <c:formatCode>General</c:formatCode>
                <c:ptCount val="1"/>
                <c:pt idx="0">
                  <c:v>6.6</c:v>
                </c:pt>
              </c:numCache>
            </c:numRef>
          </c:val>
        </c:ser>
        <c:ser>
          <c:idx val="6"/>
          <c:order val="6"/>
          <c:tx>
            <c:strRef>
              <c:f>Лист2!$B$1179</c:f>
              <c:strCache>
                <c:ptCount val="1"/>
                <c:pt idx="0">
                  <c:v>Соответствие работы вашим склонностям, образованию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Лист2!$C$1179</c:f>
              <c:numCache>
                <c:formatCode>General</c:formatCode>
                <c:ptCount val="1"/>
                <c:pt idx="0">
                  <c:v>55.8</c:v>
                </c:pt>
              </c:numCache>
            </c:numRef>
          </c:val>
        </c:ser>
        <c:ser>
          <c:idx val="7"/>
          <c:order val="7"/>
          <c:tx>
            <c:strRef>
              <c:f>Лист2!$B$1180</c:f>
              <c:strCache>
                <c:ptCount val="1"/>
                <c:pt idx="0">
                  <c:v>Возможность подрабатывать в других местах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Лист2!$C$1180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</c:ser>
        <c:ser>
          <c:idx val="8"/>
          <c:order val="8"/>
          <c:tx>
            <c:strRef>
              <c:f>Лист2!$B$1181</c:f>
              <c:strCache>
                <c:ptCount val="1"/>
                <c:pt idx="0">
                  <c:v>Гарантированная работа, низкая вероятность ее потерять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Лист2!$C$1181</c:f>
              <c:numCache>
                <c:formatCode>General</c:formatCode>
                <c:ptCount val="1"/>
                <c:pt idx="0">
                  <c:v>18.9</c:v>
                </c:pt>
              </c:numCache>
            </c:numRef>
          </c:val>
        </c:ser>
        <c:ser>
          <c:idx val="9"/>
          <c:order val="9"/>
          <c:tx>
            <c:strRef>
              <c:f>Лист2!$B$1182</c:f>
              <c:strCache>
                <c:ptCount val="1"/>
                <c:pt idx="0">
                  <c:v>Достойный уровень заработной платы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Лист2!$C$1182</c:f>
              <c:numCache>
                <c:formatCode>General</c:formatCode>
                <c:ptCount val="1"/>
                <c:pt idx="0">
                  <c:v>6.8</c:v>
                </c:pt>
              </c:numCache>
            </c:numRef>
          </c:val>
        </c:ser>
        <c:ser>
          <c:idx val="10"/>
          <c:order val="10"/>
          <c:tx>
            <c:strRef>
              <c:f>Лист2!$B$1183</c:f>
              <c:strCache>
                <c:ptCount val="1"/>
                <c:pt idx="0">
                  <c:v>Общение с детьми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Лист2!$C$1183</c:f>
              <c:numCache>
                <c:formatCode>General</c:formatCode>
                <c:ptCount val="1"/>
                <c:pt idx="0">
                  <c:v>44.1</c:v>
                </c:pt>
              </c:numCache>
            </c:numRef>
          </c:val>
        </c:ser>
        <c:ser>
          <c:idx val="11"/>
          <c:order val="11"/>
          <c:tx>
            <c:strRef>
              <c:f>Лист2!$B$1184</c:f>
              <c:strCache>
                <c:ptCount val="1"/>
                <c:pt idx="0">
                  <c:v>Работа учителя ничем не привлекает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Лист2!$C$1184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</c:ser>
        <c:ser>
          <c:idx val="12"/>
          <c:order val="12"/>
          <c:tx>
            <c:strRef>
              <c:f>Лист2!$B$1185</c:f>
              <c:strCache>
                <c:ptCount val="1"/>
                <c:pt idx="0">
                  <c:v>Нет возможности найти другую работу, нет навыков другой работы</c:v>
                </c:pt>
              </c:strCache>
            </c:strRef>
          </c:tx>
          <c:invertIfNegative val="0"/>
          <c:cat>
            <c:strRef>
              <c:f>Лист2!$C$1172</c:f>
              <c:strCache>
                <c:ptCount val="1"/>
                <c:pt idx="0">
                  <c:v>Все учреждения</c:v>
                </c:pt>
              </c:strCache>
            </c:strRef>
          </c:cat>
          <c:val>
            <c:numRef>
              <c:f>Лист2!$C$1185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4347496"/>
        <c:axId val="2083843784"/>
      </c:barChart>
      <c:catAx>
        <c:axId val="20843474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83843784"/>
        <c:crosses val="autoZero"/>
        <c:auto val="1"/>
        <c:lblAlgn val="ctr"/>
        <c:lblOffset val="100"/>
        <c:noMultiLvlLbl val="0"/>
      </c:catAx>
      <c:valAx>
        <c:axId val="20838437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84347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222222222222"/>
          <c:y val="0.0800450378485298"/>
          <c:w val="0.341666666666667"/>
          <c:h val="0.83990961999315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Лист2!$F$798</c:f>
              <c:strCache>
                <c:ptCount val="1"/>
                <c:pt idx="0">
                  <c:v>среднее значение</c:v>
                </c:pt>
              </c:strCache>
            </c:strRef>
          </c:tx>
          <c:invertIfNegative val="0"/>
          <c:cat>
            <c:strRef>
              <c:f>Лист2!$G$797:$N$797</c:f>
              <c:strCache>
                <c:ptCount val="8"/>
                <c:pt idx="0">
                  <c:v>аудиторные занятия</c:v>
                </c:pt>
                <c:pt idx="1">
                  <c:v>подготовка к занятиям, индивид. работа с учащимися, проверка работ и т.д.</c:v>
                </c:pt>
                <c:pt idx="2">
                  <c:v>административная работа</c:v>
                </c:pt>
                <c:pt idx="3">
                  <c:v>основная работа</c:v>
                </c:pt>
                <c:pt idx="4">
                  <c:v>преподавательская деятельность в др. уч. заведениях, программах</c:v>
                </c:pt>
                <c:pt idx="5">
                  <c:v>научная работа</c:v>
                </c:pt>
                <c:pt idx="6">
                  <c:v>репетиторство, частные образовательные услуги</c:v>
                </c:pt>
                <c:pt idx="7">
                  <c:v>другие виды дополнительной работы</c:v>
                </c:pt>
              </c:strCache>
            </c:strRef>
          </c:cat>
          <c:val>
            <c:numRef>
              <c:f>Лист2!$G$798:$N$798</c:f>
              <c:numCache>
                <c:formatCode>General</c:formatCode>
                <c:ptCount val="8"/>
                <c:pt idx="0">
                  <c:v>45.2</c:v>
                </c:pt>
                <c:pt idx="1">
                  <c:v>31.1</c:v>
                </c:pt>
                <c:pt idx="2">
                  <c:v>38.3</c:v>
                </c:pt>
                <c:pt idx="3">
                  <c:v>67.0</c:v>
                </c:pt>
                <c:pt idx="4">
                  <c:v>50.1</c:v>
                </c:pt>
                <c:pt idx="5">
                  <c:v>46.6</c:v>
                </c:pt>
                <c:pt idx="6">
                  <c:v>24.4</c:v>
                </c:pt>
                <c:pt idx="7">
                  <c:v>20.2</c:v>
                </c:pt>
              </c:numCache>
            </c:numRef>
          </c:val>
        </c:ser>
        <c:ser>
          <c:idx val="1"/>
          <c:order val="1"/>
          <c:tx>
            <c:strRef>
              <c:f>Лист2!$F$799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Лист2!$G$797:$N$797</c:f>
              <c:strCache>
                <c:ptCount val="8"/>
                <c:pt idx="0">
                  <c:v>аудиторные занятия</c:v>
                </c:pt>
                <c:pt idx="1">
                  <c:v>подготовка к занятиям, индивид. работа с учащимися, проверка работ и т.д.</c:v>
                </c:pt>
                <c:pt idx="2">
                  <c:v>административная работа</c:v>
                </c:pt>
                <c:pt idx="3">
                  <c:v>основная работа</c:v>
                </c:pt>
                <c:pt idx="4">
                  <c:v>преподавательская деятельность в др. уч. заведениях, программах</c:v>
                </c:pt>
                <c:pt idx="5">
                  <c:v>научная работа</c:v>
                </c:pt>
                <c:pt idx="6">
                  <c:v>репетиторство, частные образовательные услуги</c:v>
                </c:pt>
                <c:pt idx="7">
                  <c:v>другие виды дополнительной работы</c:v>
                </c:pt>
              </c:strCache>
            </c:strRef>
          </c:cat>
          <c:val>
            <c:numRef>
              <c:f>Лист2!$G$799:$N$799</c:f>
              <c:numCache>
                <c:formatCode>General</c:formatCode>
                <c:ptCount val="8"/>
                <c:pt idx="0">
                  <c:v>19.0</c:v>
                </c:pt>
                <c:pt idx="1">
                  <c:v>16.6</c:v>
                </c:pt>
                <c:pt idx="2">
                  <c:v>14.3</c:v>
                </c:pt>
                <c:pt idx="3">
                  <c:v>11.1</c:v>
                </c:pt>
                <c:pt idx="4">
                  <c:v>23.0</c:v>
                </c:pt>
                <c:pt idx="5">
                  <c:v>16.7</c:v>
                </c:pt>
                <c:pt idx="6">
                  <c:v>10.6</c:v>
                </c:pt>
                <c:pt idx="7">
                  <c:v>13.1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572056"/>
        <c:axId val="2073838056"/>
      </c:barChart>
      <c:catAx>
        <c:axId val="2086572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073838056"/>
        <c:crosses val="autoZero"/>
        <c:auto val="1"/>
        <c:lblAlgn val="ctr"/>
        <c:lblOffset val="100"/>
        <c:noMultiLvlLbl val="0"/>
      </c:catAx>
      <c:valAx>
        <c:axId val="20738380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86572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Лист2!$B$37</c:f>
              <c:strCache>
                <c:ptCount val="1"/>
                <c:pt idx="0">
                  <c:v>Безусловно неконкурентоспособна</c:v>
                </c:pt>
              </c:strCache>
            </c:strRef>
          </c:tx>
          <c:invertIfNegative val="0"/>
          <c:cat>
            <c:strRef>
              <c:f>Лист2!$C$36:$I$36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Лист2!$C$37:$I$37</c:f>
              <c:numCache>
                <c:formatCode>General</c:formatCode>
                <c:ptCount val="7"/>
                <c:pt idx="0">
                  <c:v>17.1</c:v>
                </c:pt>
                <c:pt idx="1">
                  <c:v>31.5</c:v>
                </c:pt>
                <c:pt idx="2">
                  <c:v>18.2</c:v>
                </c:pt>
                <c:pt idx="3">
                  <c:v>8.3</c:v>
                </c:pt>
                <c:pt idx="4">
                  <c:v>25.9</c:v>
                </c:pt>
                <c:pt idx="5">
                  <c:v>34.4</c:v>
                </c:pt>
                <c:pt idx="6">
                  <c:v>41.9</c:v>
                </c:pt>
              </c:numCache>
            </c:numRef>
          </c:val>
        </c:ser>
        <c:ser>
          <c:idx val="1"/>
          <c:order val="1"/>
          <c:tx>
            <c:strRef>
              <c:f>Лист2!$B$38</c:f>
              <c:strCache>
                <c:ptCount val="1"/>
                <c:pt idx="0">
                  <c:v>Скорее неконкурентоспособна</c:v>
                </c:pt>
              </c:strCache>
            </c:strRef>
          </c:tx>
          <c:invertIfNegative val="0"/>
          <c:cat>
            <c:strRef>
              <c:f>Лист2!$C$36:$I$36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Лист2!$C$38:$I$38</c:f>
              <c:numCache>
                <c:formatCode>General</c:formatCode>
                <c:ptCount val="7"/>
                <c:pt idx="0">
                  <c:v>35.5</c:v>
                </c:pt>
                <c:pt idx="1">
                  <c:v>29.9</c:v>
                </c:pt>
                <c:pt idx="2">
                  <c:v>31.5</c:v>
                </c:pt>
                <c:pt idx="3">
                  <c:v>38.9</c:v>
                </c:pt>
                <c:pt idx="4">
                  <c:v>35.3</c:v>
                </c:pt>
                <c:pt idx="5">
                  <c:v>28.8</c:v>
                </c:pt>
                <c:pt idx="6">
                  <c:v>25.6</c:v>
                </c:pt>
              </c:numCache>
            </c:numRef>
          </c:val>
        </c:ser>
        <c:ser>
          <c:idx val="2"/>
          <c:order val="2"/>
          <c:tx>
            <c:strRef>
              <c:f>Лист2!$B$39</c:f>
              <c:strCache>
                <c:ptCount val="1"/>
                <c:pt idx="0">
                  <c:v>Скорее конкурентоспособна</c:v>
                </c:pt>
              </c:strCache>
            </c:strRef>
          </c:tx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Лист2!$C$36:$I$36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Лист2!$C$39:$I$39</c:f>
              <c:numCache>
                <c:formatCode>General</c:formatCode>
                <c:ptCount val="7"/>
                <c:pt idx="0">
                  <c:v>29.9</c:v>
                </c:pt>
                <c:pt idx="1">
                  <c:v>29.9</c:v>
                </c:pt>
                <c:pt idx="2">
                  <c:v>35.4</c:v>
                </c:pt>
                <c:pt idx="3">
                  <c:v>47.2</c:v>
                </c:pt>
                <c:pt idx="4">
                  <c:v>28.2</c:v>
                </c:pt>
                <c:pt idx="5">
                  <c:v>28.8</c:v>
                </c:pt>
                <c:pt idx="6">
                  <c:v>27.9</c:v>
                </c:pt>
              </c:numCache>
            </c:numRef>
          </c:val>
        </c:ser>
        <c:ser>
          <c:idx val="3"/>
          <c:order val="3"/>
          <c:tx>
            <c:strRef>
              <c:f>Лист2!$B$40</c:f>
              <c:strCache>
                <c:ptCount val="1"/>
                <c:pt idx="0">
                  <c:v>Безусловно конкурентоспособна</c:v>
                </c:pt>
              </c:strCache>
            </c:strRef>
          </c:tx>
          <c:invertIfNegative val="0"/>
          <c:cat>
            <c:strRef>
              <c:f>Лист2!$C$36:$I$36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Лист2!$C$40:$I$40</c:f>
              <c:numCache>
                <c:formatCode>General</c:formatCode>
                <c:ptCount val="7"/>
                <c:pt idx="0">
                  <c:v>15.2</c:v>
                </c:pt>
                <c:pt idx="1">
                  <c:v>7.1</c:v>
                </c:pt>
                <c:pt idx="2">
                  <c:v>9.8</c:v>
                </c:pt>
                <c:pt idx="3">
                  <c:v>0.0</c:v>
                </c:pt>
                <c:pt idx="4">
                  <c:v>9.4</c:v>
                </c:pt>
                <c:pt idx="5">
                  <c:v>8.0</c:v>
                </c:pt>
                <c:pt idx="6">
                  <c:v>2.3</c:v>
                </c:pt>
              </c:numCache>
            </c:numRef>
          </c:val>
        </c:ser>
        <c:ser>
          <c:idx val="4"/>
          <c:order val="4"/>
          <c:tx>
            <c:strRef>
              <c:f>Лист2!$B$41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cat>
            <c:strRef>
              <c:f>Лист2!$C$36:$I$36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Лист2!$C$41:$I$41</c:f>
              <c:numCache>
                <c:formatCode>General</c:formatCode>
                <c:ptCount val="7"/>
                <c:pt idx="0">
                  <c:v>2.4</c:v>
                </c:pt>
                <c:pt idx="1">
                  <c:v>1.6</c:v>
                </c:pt>
                <c:pt idx="2">
                  <c:v>5.1</c:v>
                </c:pt>
                <c:pt idx="3">
                  <c:v>5.6</c:v>
                </c:pt>
                <c:pt idx="4">
                  <c:v>1.2</c:v>
                </c:pt>
                <c:pt idx="5">
                  <c:v>0.0</c:v>
                </c:pt>
                <c:pt idx="6">
                  <c:v>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2983592"/>
        <c:axId val="2072575768"/>
      </c:barChart>
      <c:catAx>
        <c:axId val="2072983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072575768"/>
        <c:crosses val="autoZero"/>
        <c:auto val="1"/>
        <c:lblAlgn val="ctr"/>
        <c:lblOffset val="100"/>
        <c:noMultiLvlLbl val="0"/>
      </c:catAx>
      <c:valAx>
        <c:axId val="20725757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2983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80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Лист2!$C$398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Лист2!$B$399:$B$401</c:f>
              <c:strCache>
                <c:ptCount val="3"/>
                <c:pt idx="0">
                  <c:v>Трудно сказать при каком уровне оплаты</c:v>
                </c:pt>
                <c:pt idx="1">
                  <c:v>Не согласились бы ни при каком уровне оплаты</c:v>
                </c:pt>
                <c:pt idx="2">
                  <c:v>Нет ответа</c:v>
                </c:pt>
              </c:strCache>
            </c:strRef>
          </c:cat>
          <c:val>
            <c:numRef>
              <c:f>Лист2!$C$399:$C$401</c:f>
              <c:numCache>
                <c:formatCode>General</c:formatCode>
                <c:ptCount val="3"/>
                <c:pt idx="0">
                  <c:v>31.5</c:v>
                </c:pt>
                <c:pt idx="1">
                  <c:v>35.5</c:v>
                </c:pt>
                <c:pt idx="2">
                  <c:v>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602568"/>
        <c:axId val="2068526904"/>
      </c:barChart>
      <c:catAx>
        <c:axId val="2086602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68526904"/>
        <c:crosses val="autoZero"/>
        <c:auto val="1"/>
        <c:lblAlgn val="ctr"/>
        <c:lblOffset val="100"/>
        <c:noMultiLvlLbl val="0"/>
      </c:catAx>
      <c:valAx>
        <c:axId val="20685269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6602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Лист2!$B$470</c:f>
              <c:strCache>
                <c:ptCount val="1"/>
                <c:pt idx="0">
                  <c:v>Трудно сказать при каком уровне оплаты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Лист2!$C$469:$I$469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Лист2!$C$470:$I$470</c:f>
              <c:numCache>
                <c:formatCode>General</c:formatCode>
                <c:ptCount val="7"/>
                <c:pt idx="0">
                  <c:v>33.6</c:v>
                </c:pt>
                <c:pt idx="1">
                  <c:v>29.3</c:v>
                </c:pt>
                <c:pt idx="2">
                  <c:v>36.3</c:v>
                </c:pt>
                <c:pt idx="3">
                  <c:v>30.6</c:v>
                </c:pt>
                <c:pt idx="4">
                  <c:v>45.9</c:v>
                </c:pt>
                <c:pt idx="5">
                  <c:v>34.4</c:v>
                </c:pt>
                <c:pt idx="6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Лист2!$B$471</c:f>
              <c:strCache>
                <c:ptCount val="1"/>
                <c:pt idx="0">
                  <c:v>Не согласились бы ни при каком уровне оплаты</c:v>
                </c:pt>
              </c:strCache>
            </c:strRef>
          </c:tx>
          <c:invertIfNegative val="0"/>
          <c:cat>
            <c:strRef>
              <c:f>Лист2!$C$469:$I$469</c:f>
              <c:strCache>
                <c:ptCount val="7"/>
                <c:pt idx="0">
                  <c:v>гимназия, лицей в областном центре</c:v>
                </c:pt>
                <c:pt idx="1">
                  <c:v>школа с углубленным изучением предметов в областном центре</c:v>
                </c:pt>
                <c:pt idx="2">
                  <c:v>обычная школа в областном центре </c:v>
                </c:pt>
                <c:pt idx="3">
                  <c:v>гимназия, школа с углубленным изучением предметов в районном центре</c:v>
                </c:pt>
                <c:pt idx="4">
                  <c:v>обычная школа в районном центре</c:v>
                </c:pt>
                <c:pt idx="5">
                  <c:v>сельская большая школа</c:v>
                </c:pt>
                <c:pt idx="6">
                  <c:v>сельская малокомплектная школа</c:v>
                </c:pt>
              </c:strCache>
            </c:strRef>
          </c:cat>
          <c:val>
            <c:numRef>
              <c:f>Лист2!$C$471:$I$471</c:f>
              <c:numCache>
                <c:formatCode>General</c:formatCode>
                <c:ptCount val="7"/>
                <c:pt idx="0">
                  <c:v>42.2</c:v>
                </c:pt>
                <c:pt idx="1">
                  <c:v>43.5</c:v>
                </c:pt>
                <c:pt idx="2">
                  <c:v>37.2</c:v>
                </c:pt>
                <c:pt idx="3">
                  <c:v>36.1</c:v>
                </c:pt>
                <c:pt idx="4">
                  <c:v>20.0</c:v>
                </c:pt>
                <c:pt idx="5">
                  <c:v>20.8</c:v>
                </c:pt>
                <c:pt idx="6">
                  <c:v>32.6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362344"/>
        <c:axId val="2086365000"/>
      </c:barChart>
      <c:catAx>
        <c:axId val="2086362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086365000"/>
        <c:crosses val="autoZero"/>
        <c:auto val="1"/>
        <c:lblAlgn val="ctr"/>
        <c:lblOffset val="100"/>
        <c:noMultiLvlLbl val="0"/>
      </c:catAx>
      <c:valAx>
        <c:axId val="20863650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6362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Лист2!$C$506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cat>
            <c:strRef>
              <c:f>Лист2!$B$507:$B$513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Лист2!$C$507:$C$513</c:f>
              <c:numCache>
                <c:formatCode>General</c:formatCode>
                <c:ptCount val="7"/>
                <c:pt idx="0">
                  <c:v>1.2</c:v>
                </c:pt>
                <c:pt idx="1">
                  <c:v>9.1</c:v>
                </c:pt>
                <c:pt idx="2">
                  <c:v>4.7</c:v>
                </c:pt>
                <c:pt idx="3">
                  <c:v>0.1</c:v>
                </c:pt>
                <c:pt idx="4">
                  <c:v>9.5</c:v>
                </c:pt>
                <c:pt idx="5">
                  <c:v>75.0</c:v>
                </c:pt>
                <c:pt idx="6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7864616"/>
        <c:axId val="2067663848"/>
      </c:barChart>
      <c:catAx>
        <c:axId val="2067864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67663848"/>
        <c:crosses val="autoZero"/>
        <c:auto val="1"/>
        <c:lblAlgn val="ctr"/>
        <c:lblOffset val="100"/>
        <c:noMultiLvlLbl val="0"/>
      </c:catAx>
      <c:valAx>
        <c:axId val="20676638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7864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Лист2!$C$554</c:f>
              <c:strCache>
                <c:ptCount val="1"/>
                <c:pt idx="0">
                  <c:v>гимназия, лицей в областном центре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Лист2!$C$555:$C$561</c:f>
              <c:numCache>
                <c:formatCode>General</c:formatCode>
                <c:ptCount val="7"/>
                <c:pt idx="0">
                  <c:v>0.0</c:v>
                </c:pt>
                <c:pt idx="1">
                  <c:v>5.7</c:v>
                </c:pt>
                <c:pt idx="2">
                  <c:v>0.9</c:v>
                </c:pt>
                <c:pt idx="3">
                  <c:v>0.0</c:v>
                </c:pt>
                <c:pt idx="4">
                  <c:v>6.6</c:v>
                </c:pt>
                <c:pt idx="5">
                  <c:v>86.3</c:v>
                </c:pt>
                <c:pt idx="6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Лист2!$D$554</c:f>
              <c:strCache>
                <c:ptCount val="1"/>
                <c:pt idx="0">
                  <c:v>школа с углубленным изучением предметов в областном центре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Лист2!$D$555:$D$561</c:f>
              <c:numCache>
                <c:formatCode>General</c:formatCode>
                <c:ptCount val="7"/>
                <c:pt idx="0">
                  <c:v>2.2</c:v>
                </c:pt>
                <c:pt idx="1">
                  <c:v>10.9</c:v>
                </c:pt>
                <c:pt idx="2">
                  <c:v>8.200000000000001</c:v>
                </c:pt>
                <c:pt idx="3">
                  <c:v>0.0</c:v>
                </c:pt>
                <c:pt idx="4">
                  <c:v>14.1</c:v>
                </c:pt>
                <c:pt idx="5">
                  <c:v>64.7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Лист2!$E$554</c:f>
              <c:strCache>
                <c:ptCount val="1"/>
                <c:pt idx="0">
                  <c:v>обычная школа в областном центре 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Лист2!$E$555:$E$561</c:f>
              <c:numCache>
                <c:formatCode>General</c:formatCode>
                <c:ptCount val="7"/>
                <c:pt idx="0">
                  <c:v>0.9</c:v>
                </c:pt>
                <c:pt idx="1">
                  <c:v>6.5</c:v>
                </c:pt>
                <c:pt idx="2">
                  <c:v>2.7</c:v>
                </c:pt>
                <c:pt idx="3">
                  <c:v>0.3</c:v>
                </c:pt>
                <c:pt idx="4">
                  <c:v>8.3</c:v>
                </c:pt>
                <c:pt idx="5">
                  <c:v>80.4</c:v>
                </c:pt>
                <c:pt idx="6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Лист2!$F$554</c:f>
              <c:strCache>
                <c:ptCount val="1"/>
                <c:pt idx="0">
                  <c:v>гимназия, школа с углубленным изучением предметов в районном центре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Лист2!$F$555:$F$561</c:f>
              <c:numCache>
                <c:formatCode>General</c:formatCode>
                <c:ptCount val="7"/>
                <c:pt idx="0">
                  <c:v>0.0</c:v>
                </c:pt>
                <c:pt idx="1">
                  <c:v>16.7</c:v>
                </c:pt>
                <c:pt idx="2">
                  <c:v>13.9</c:v>
                </c:pt>
                <c:pt idx="3">
                  <c:v>0.0</c:v>
                </c:pt>
                <c:pt idx="4">
                  <c:v>11.1</c:v>
                </c:pt>
                <c:pt idx="5">
                  <c:v>58.3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Лист2!$G$554</c:f>
              <c:strCache>
                <c:ptCount val="1"/>
                <c:pt idx="0">
                  <c:v>обычная школа в районном центре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Лист2!$G$555:$G$561</c:f>
              <c:numCache>
                <c:formatCode>General</c:formatCode>
                <c:ptCount val="7"/>
                <c:pt idx="0">
                  <c:v>1.2</c:v>
                </c:pt>
                <c:pt idx="1">
                  <c:v>11.8</c:v>
                </c:pt>
                <c:pt idx="2">
                  <c:v>5.9</c:v>
                </c:pt>
                <c:pt idx="3">
                  <c:v>0.0</c:v>
                </c:pt>
                <c:pt idx="4">
                  <c:v>5.9</c:v>
                </c:pt>
                <c:pt idx="5">
                  <c:v>75.3</c:v>
                </c:pt>
                <c:pt idx="6">
                  <c:v>0.0</c:v>
                </c:pt>
              </c:numCache>
            </c:numRef>
          </c:val>
        </c:ser>
        <c:ser>
          <c:idx val="5"/>
          <c:order val="5"/>
          <c:tx>
            <c:strRef>
              <c:f>Лист2!$H$554</c:f>
              <c:strCache>
                <c:ptCount val="1"/>
                <c:pt idx="0">
                  <c:v>сельская большая школа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Лист2!$H$555:$H$561</c:f>
              <c:numCache>
                <c:formatCode>General</c:formatCode>
                <c:ptCount val="7"/>
                <c:pt idx="0">
                  <c:v>3.2</c:v>
                </c:pt>
                <c:pt idx="1">
                  <c:v>13.6</c:v>
                </c:pt>
                <c:pt idx="2">
                  <c:v>8.8</c:v>
                </c:pt>
                <c:pt idx="3">
                  <c:v>0.0</c:v>
                </c:pt>
                <c:pt idx="4">
                  <c:v>11.2</c:v>
                </c:pt>
                <c:pt idx="5">
                  <c:v>63.2</c:v>
                </c:pt>
                <c:pt idx="6">
                  <c:v>0.0</c:v>
                </c:pt>
              </c:numCache>
            </c:numRef>
          </c:val>
        </c:ser>
        <c:ser>
          <c:idx val="6"/>
          <c:order val="6"/>
          <c:tx>
            <c:strRef>
              <c:f>Лист2!$I$554</c:f>
              <c:strCache>
                <c:ptCount val="1"/>
                <c:pt idx="0">
                  <c:v>сельская малокомплектная школа</c:v>
                </c:pt>
              </c:strCache>
            </c:strRef>
          </c:tx>
          <c:invertIfNegative val="0"/>
          <c:cat>
            <c:strRef>
              <c:f>Лист2!$B$555:$B$561</c:f>
              <c:strCache>
                <c:ptCount val="7"/>
                <c:pt idx="0">
                  <c:v>Да, уже ищете (нашли) другое место работы</c:v>
                </c:pt>
                <c:pt idx="1">
                  <c:v>Хотели бы найти другую работу, но пока не предпринимаете никаких действий</c:v>
                </c:pt>
                <c:pt idx="2">
                  <c:v>Хотели бы перейти на другое место работы, но не думаете, что сможете найти его</c:v>
                </c:pt>
                <c:pt idx="3">
                  <c:v>Хотели бы уйти из этого учебного заведения и сосредоточиться на своей основной работе</c:v>
                </c:pt>
                <c:pt idx="4">
                  <c:v>Хотели бы вообще перестать работать (заниматься домашним хозяйством, выйти на пенсию и т,д,)</c:v>
                </c:pt>
                <c:pt idx="5">
                  <c:v>Нет, не хотели бы уходить с данной работы</c:v>
                </c:pt>
                <c:pt idx="6">
                  <c:v>Нет ответа</c:v>
                </c:pt>
              </c:strCache>
            </c:strRef>
          </c:cat>
          <c:val>
            <c:numRef>
              <c:f>Лист2!$I$555:$I$561</c:f>
              <c:numCache>
                <c:formatCode>General</c:formatCode>
                <c:ptCount val="7"/>
                <c:pt idx="0">
                  <c:v>0.0</c:v>
                </c:pt>
                <c:pt idx="1">
                  <c:v>14.0</c:v>
                </c:pt>
                <c:pt idx="2">
                  <c:v>2.3</c:v>
                </c:pt>
                <c:pt idx="3">
                  <c:v>0.0</c:v>
                </c:pt>
                <c:pt idx="4">
                  <c:v>14.0</c:v>
                </c:pt>
                <c:pt idx="5">
                  <c:v>69.8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6759240"/>
        <c:axId val="2073964680"/>
      </c:barChart>
      <c:catAx>
        <c:axId val="2066759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3964680"/>
        <c:crosses val="autoZero"/>
        <c:auto val="1"/>
        <c:lblAlgn val="ctr"/>
        <c:lblOffset val="100"/>
        <c:noMultiLvlLbl val="0"/>
      </c:catAx>
      <c:valAx>
        <c:axId val="20739646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6759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Лист2!$B$69</c:f>
              <c:strCache>
                <c:ptCount val="1"/>
                <c:pt idx="0">
                  <c:v>Безусловно неконкурентоспособна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Лист2!$C$68:$H$68</c:f>
              <c:strCache>
                <c:ptCount val="6"/>
                <c:pt idx="0">
                  <c:v>Москва (или ближний город)</c:v>
                </c:pt>
                <c:pt idx="1">
                  <c:v>Другой город &gt; 1 млн.чел.</c:v>
                </c:pt>
                <c:pt idx="2">
                  <c:v>Облцентр от 100 тыс. до 1 млн.чел.</c:v>
                </c:pt>
                <c:pt idx="3">
                  <c:v>Город до 100 тыс.чел.</c:v>
                </c:pt>
                <c:pt idx="4">
                  <c:v>ПГТ</c:v>
                </c:pt>
                <c:pt idx="5">
                  <c:v>Село</c:v>
                </c:pt>
              </c:strCache>
            </c:strRef>
          </c:cat>
          <c:val>
            <c:numRef>
              <c:f>Лист2!$C$69:$H$69</c:f>
              <c:numCache>
                <c:formatCode>General</c:formatCode>
                <c:ptCount val="6"/>
                <c:pt idx="0">
                  <c:v>7.6</c:v>
                </c:pt>
                <c:pt idx="1">
                  <c:v>10.2</c:v>
                </c:pt>
                <c:pt idx="2">
                  <c:v>42.1</c:v>
                </c:pt>
                <c:pt idx="3">
                  <c:v>16.5</c:v>
                </c:pt>
                <c:pt idx="4">
                  <c:v>18.8</c:v>
                </c:pt>
                <c:pt idx="5">
                  <c:v>42.4</c:v>
                </c:pt>
              </c:numCache>
            </c:numRef>
          </c:val>
        </c:ser>
        <c:ser>
          <c:idx val="1"/>
          <c:order val="1"/>
          <c:tx>
            <c:strRef>
              <c:f>Лист2!$B$70</c:f>
              <c:strCache>
                <c:ptCount val="1"/>
                <c:pt idx="0">
                  <c:v>Скорее неконкурентоспособна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Лист2!$C$68:$H$68</c:f>
              <c:strCache>
                <c:ptCount val="6"/>
                <c:pt idx="0">
                  <c:v>Москва (или ближний город)</c:v>
                </c:pt>
                <c:pt idx="1">
                  <c:v>Другой город &gt; 1 млн.чел.</c:v>
                </c:pt>
                <c:pt idx="2">
                  <c:v>Облцентр от 100 тыс. до 1 млн.чел.</c:v>
                </c:pt>
                <c:pt idx="3">
                  <c:v>Город до 100 тыс.чел.</c:v>
                </c:pt>
                <c:pt idx="4">
                  <c:v>ПГТ</c:v>
                </c:pt>
                <c:pt idx="5">
                  <c:v>Село</c:v>
                </c:pt>
              </c:strCache>
            </c:strRef>
          </c:cat>
          <c:val>
            <c:numRef>
              <c:f>Лист2!$C$70:$H$70</c:f>
              <c:numCache>
                <c:formatCode>General</c:formatCode>
                <c:ptCount val="6"/>
                <c:pt idx="0">
                  <c:v>37.0</c:v>
                </c:pt>
                <c:pt idx="1">
                  <c:v>33.7</c:v>
                </c:pt>
                <c:pt idx="2">
                  <c:v>26.7</c:v>
                </c:pt>
                <c:pt idx="3">
                  <c:v>36.1</c:v>
                </c:pt>
                <c:pt idx="4">
                  <c:v>25.0</c:v>
                </c:pt>
                <c:pt idx="5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Лист2!$B$71</c:f>
              <c:strCache>
                <c:ptCount val="1"/>
                <c:pt idx="0">
                  <c:v>Скорее конкурентоспособна</c:v>
                </c:pt>
              </c:strCache>
            </c:strRef>
          </c:tx>
          <c:invertIfNegative val="0"/>
          <c:dLbls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Лист2!$C$68:$H$68</c:f>
              <c:strCache>
                <c:ptCount val="6"/>
                <c:pt idx="0">
                  <c:v>Москва (или ближний город)</c:v>
                </c:pt>
                <c:pt idx="1">
                  <c:v>Другой город &gt; 1 млн.чел.</c:v>
                </c:pt>
                <c:pt idx="2">
                  <c:v>Облцентр от 100 тыс. до 1 млн.чел.</c:v>
                </c:pt>
                <c:pt idx="3">
                  <c:v>Город до 100 тыс.чел.</c:v>
                </c:pt>
                <c:pt idx="4">
                  <c:v>ПГТ</c:v>
                </c:pt>
                <c:pt idx="5">
                  <c:v>Село</c:v>
                </c:pt>
              </c:strCache>
            </c:strRef>
          </c:cat>
          <c:val>
            <c:numRef>
              <c:f>Лист2!$C$71:$H$71</c:f>
              <c:numCache>
                <c:formatCode>General</c:formatCode>
                <c:ptCount val="6"/>
                <c:pt idx="0">
                  <c:v>43.5</c:v>
                </c:pt>
                <c:pt idx="1">
                  <c:v>41.3</c:v>
                </c:pt>
                <c:pt idx="2">
                  <c:v>15.4</c:v>
                </c:pt>
                <c:pt idx="3">
                  <c:v>37.1</c:v>
                </c:pt>
                <c:pt idx="4">
                  <c:v>41.7</c:v>
                </c:pt>
                <c:pt idx="5">
                  <c:v>22.9</c:v>
                </c:pt>
              </c:numCache>
            </c:numRef>
          </c:val>
        </c:ser>
        <c:ser>
          <c:idx val="3"/>
          <c:order val="3"/>
          <c:tx>
            <c:strRef>
              <c:f>Лист2!$B$72</c:f>
              <c:strCache>
                <c:ptCount val="1"/>
                <c:pt idx="0">
                  <c:v>Безусловно конкурентоспособна</c:v>
                </c:pt>
              </c:strCache>
            </c:strRef>
          </c:tx>
          <c:invertIfNegative val="0"/>
          <c:dLbls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Лист2!$C$68:$H$68</c:f>
              <c:strCache>
                <c:ptCount val="6"/>
                <c:pt idx="0">
                  <c:v>Москва (или ближний город)</c:v>
                </c:pt>
                <c:pt idx="1">
                  <c:v>Другой город &gt; 1 млн.чел.</c:v>
                </c:pt>
                <c:pt idx="2">
                  <c:v>Облцентр от 100 тыс. до 1 млн.чел.</c:v>
                </c:pt>
                <c:pt idx="3">
                  <c:v>Город до 100 тыс.чел.</c:v>
                </c:pt>
                <c:pt idx="4">
                  <c:v>ПГТ</c:v>
                </c:pt>
                <c:pt idx="5">
                  <c:v>Село</c:v>
                </c:pt>
              </c:strCache>
            </c:strRef>
          </c:cat>
          <c:val>
            <c:numRef>
              <c:f>Лист2!$C$72:$H$72</c:f>
              <c:numCache>
                <c:formatCode>General</c:formatCode>
                <c:ptCount val="6"/>
                <c:pt idx="0">
                  <c:v>9.200000000000001</c:v>
                </c:pt>
                <c:pt idx="1">
                  <c:v>12.2</c:v>
                </c:pt>
                <c:pt idx="2">
                  <c:v>11.0</c:v>
                </c:pt>
                <c:pt idx="3">
                  <c:v>8.200000000000001</c:v>
                </c:pt>
                <c:pt idx="4">
                  <c:v>14.6</c:v>
                </c:pt>
                <c:pt idx="5">
                  <c:v>2.8</c:v>
                </c:pt>
              </c:numCache>
            </c:numRef>
          </c:val>
        </c:ser>
        <c:ser>
          <c:idx val="4"/>
          <c:order val="4"/>
          <c:tx>
            <c:strRef>
              <c:f>Лист2!$B$73</c:f>
              <c:strCache>
                <c:ptCount val="1"/>
                <c:pt idx="0">
                  <c:v>Нет ответа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Лист2!$C$68:$H$68</c:f>
              <c:strCache>
                <c:ptCount val="6"/>
                <c:pt idx="0">
                  <c:v>Москва (или ближний город)</c:v>
                </c:pt>
                <c:pt idx="1">
                  <c:v>Другой город &gt; 1 млн.чел.</c:v>
                </c:pt>
                <c:pt idx="2">
                  <c:v>Облцентр от 100 тыс. до 1 млн.чел.</c:v>
                </c:pt>
                <c:pt idx="3">
                  <c:v>Город до 100 тыс.чел.</c:v>
                </c:pt>
                <c:pt idx="4">
                  <c:v>ПГТ</c:v>
                </c:pt>
                <c:pt idx="5">
                  <c:v>Село</c:v>
                </c:pt>
              </c:strCache>
            </c:strRef>
          </c:cat>
          <c:val>
            <c:numRef>
              <c:f>Лист2!$C$73:$H$73</c:f>
              <c:numCache>
                <c:formatCode>General</c:formatCode>
                <c:ptCount val="6"/>
                <c:pt idx="0">
                  <c:v>2.7</c:v>
                </c:pt>
                <c:pt idx="1">
                  <c:v>2.6</c:v>
                </c:pt>
                <c:pt idx="2">
                  <c:v>4.8</c:v>
                </c:pt>
                <c:pt idx="3">
                  <c:v>2.1</c:v>
                </c:pt>
                <c:pt idx="4">
                  <c:v>0.0</c:v>
                </c:pt>
                <c:pt idx="5">
                  <c:v>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2334696"/>
        <c:axId val="2038434984"/>
      </c:barChart>
      <c:catAx>
        <c:axId val="2072334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38434984"/>
        <c:crosses val="autoZero"/>
        <c:auto val="1"/>
        <c:lblAlgn val="ctr"/>
        <c:lblOffset val="100"/>
        <c:noMultiLvlLbl val="0"/>
      </c:catAx>
      <c:valAx>
        <c:axId val="20384349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2334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Лист2!$C$177</c:f>
              <c:strCache>
                <c:ptCount val="1"/>
                <c:pt idx="0">
                  <c:v>Все учреждения</c:v>
                </c:pt>
              </c:strCache>
            </c:strRef>
          </c:tx>
          <c:invertIfNegative val="0"/>
          <c:cat>
            <c:strRef>
              <c:f>Лист2!$B$178:$B$192</c:f>
              <c:strCache>
                <c:ptCount val="15"/>
                <c:pt idx="0">
                  <c:v>Превышение установленной нормы учебной нагрузки</c:v>
                </c:pt>
                <c:pt idx="1">
                  <c:v>Дополнительная учебная нагрузка (курсы, факультативы, кружки и т.д.)</c:v>
                </c:pt>
                <c:pt idx="2">
                  <c:v>Высокая оценка администрацией качества преподавания</c:v>
                </c:pt>
                <c:pt idx="3">
                  <c:v>Наличие публикаций</c:v>
                </c:pt>
                <c:pt idx="4">
                  <c:v>Административная работа</c:v>
                </c:pt>
                <c:pt idx="5">
                  <c:v>Методическая работа (разработка новых учебных курсов, программ и, учебных т,д,), включая внутренние гранты</c:v>
                </c:pt>
                <c:pt idx="6">
                  <c:v>Работа с учащимися (классное руководство, курирование групп, курсов и т.д.)</c:v>
                </c:pt>
                <c:pt idx="7">
                  <c:v>Хорошие отзывы учащихся (высокие рейтинги и т.д.)</c:v>
                </c:pt>
                <c:pt idx="8">
                  <c:v>Лояльность руководству</c:v>
                </c:pt>
                <c:pt idx="9">
                  <c:v>Доплаты "нужным" преподавателям, которые иначе не согласились бы работать в данном учебном заведении</c:v>
                </c:pt>
                <c:pt idx="10">
                  <c:v>Премии из внебюджетных средств, премии по итогам мероприятий, и т,д,</c:v>
                </c:pt>
                <c:pt idx="11">
                  <c:v>Другое</c:v>
                </c:pt>
                <c:pt idx="12">
                  <c:v>Не получаю никаких доплат и внутренних грантов</c:v>
                </c:pt>
                <c:pt idx="13">
                  <c:v>Научная работа (включая внутренние гранты)</c:v>
                </c:pt>
                <c:pt idx="14">
                  <c:v>Нет ответа</c:v>
                </c:pt>
              </c:strCache>
            </c:strRef>
          </c:cat>
          <c:val>
            <c:numRef>
              <c:f>Лист2!$C$178:$C$192</c:f>
              <c:numCache>
                <c:formatCode>General</c:formatCode>
                <c:ptCount val="15"/>
                <c:pt idx="0">
                  <c:v>16.5</c:v>
                </c:pt>
                <c:pt idx="1">
                  <c:v>33.8</c:v>
                </c:pt>
                <c:pt idx="2">
                  <c:v>13.8</c:v>
                </c:pt>
                <c:pt idx="3">
                  <c:v>7.0</c:v>
                </c:pt>
                <c:pt idx="4">
                  <c:v>7.2</c:v>
                </c:pt>
                <c:pt idx="5">
                  <c:v>11.2</c:v>
                </c:pt>
                <c:pt idx="6">
                  <c:v>41.3</c:v>
                </c:pt>
                <c:pt idx="7">
                  <c:v>8.8</c:v>
                </c:pt>
                <c:pt idx="8">
                  <c:v>1.2</c:v>
                </c:pt>
                <c:pt idx="9">
                  <c:v>1.8</c:v>
                </c:pt>
                <c:pt idx="10">
                  <c:v>29.9</c:v>
                </c:pt>
                <c:pt idx="11">
                  <c:v>3.9</c:v>
                </c:pt>
                <c:pt idx="12">
                  <c:v>25.0</c:v>
                </c:pt>
                <c:pt idx="13">
                  <c:v>2.7</c:v>
                </c:pt>
                <c:pt idx="14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2558040"/>
        <c:axId val="2072328488"/>
      </c:barChart>
      <c:valAx>
        <c:axId val="20723284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2558040"/>
        <c:crosses val="autoZero"/>
        <c:crossBetween val="between"/>
      </c:valAx>
      <c:catAx>
        <c:axId val="2072558040"/>
        <c:scaling>
          <c:orientation val="minMax"/>
        </c:scaling>
        <c:delete val="0"/>
        <c:axPos val="l"/>
        <c:majorTickMark val="out"/>
        <c:minorTickMark val="none"/>
        <c:tickLblPos val="nextTo"/>
        <c:crossAx val="20723284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7A37E-E808-465D-B786-B9268DF420F1}" type="datetimeFigureOut">
              <a:rPr lang="ru-RU" smtClean="0"/>
              <a:pPr/>
              <a:t>15.05.13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CFBF-7E20-4467-B643-667126F36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9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CFBF-7E20-4467-B643-667126F36243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CFBF-7E20-4467-B643-667126F3624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15.05.13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731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Эффективный контракт: контексты  разработки и реализации</a:t>
            </a:r>
            <a:r>
              <a:rPr lang="ru-RU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/>
              <a:t>Сергей Косарецкий</a:t>
            </a:r>
            <a:br>
              <a:rPr lang="ru-RU" sz="2000" dirty="0" smtClean="0"/>
            </a:br>
            <a:r>
              <a:rPr lang="ru-RU" sz="2000" dirty="0" smtClean="0"/>
              <a:t>Институт образования НИУ ВШЭ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2"/>
            <a:ext cx="7086600" cy="1423987"/>
          </a:xfrm>
        </p:spPr>
        <p:txBody>
          <a:bodyPr/>
          <a:lstStyle/>
          <a:p>
            <a:pPr algn="r"/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algn="r"/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3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charset="0"/>
              </a:rPr>
              <a:t>Качество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22541"/>
          </a:xfrm>
        </p:spPr>
        <p:txBody>
          <a:bodyPr>
            <a:normAutofit fontScale="85000" lnSpcReduction="20000"/>
          </a:bodyPr>
          <a:lstStyle/>
          <a:p>
            <a:pPr marL="447675" indent="-446088"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900" b="1" dirty="0" smtClean="0"/>
              <a:t> 	</a:t>
            </a:r>
            <a:r>
              <a:rPr lang="ru-RU" sz="2600" dirty="0" smtClean="0"/>
              <a:t>Повышение </a:t>
            </a:r>
            <a:r>
              <a:rPr lang="ru-RU" sz="2600" dirty="0"/>
              <a:t>оплаты труда «</a:t>
            </a:r>
            <a:r>
              <a:rPr lang="ru-RU" sz="2600" i="1" dirty="0"/>
              <a:t>должно быть увязано с качеством работы конкретных специалистов и качеством предоставляемых государственных и муниципальных </a:t>
            </a:r>
            <a:r>
              <a:rPr lang="ru-RU" sz="2600" i="1" dirty="0" smtClean="0"/>
              <a:t>услуг</a:t>
            </a:r>
            <a:r>
              <a:rPr lang="ru-RU" sz="2600" dirty="0" smtClean="0"/>
              <a:t>..Для этого необходим переход на механизм  так называемого эффективного контракта. Это означает, что зарплата специалиста будет зависеть не только от пребывания на рабочем месте, а от эффективности его работы»</a:t>
            </a:r>
          </a:p>
          <a:p>
            <a:pPr marL="447675" indent="-446088"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/>
              <a:t> </a:t>
            </a:r>
          </a:p>
          <a:p>
            <a:r>
              <a:rPr lang="ru-RU" sz="2400" dirty="0" smtClean="0"/>
              <a:t>«Эффективный контракт - это трудовой договор с работником, в котором конкретизированы его должностные обязанности, условия оплаты труда,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а также меры социальной поддержки» (РАСПОРЯЖЕНИЕ ПРАВИТЕЛЬСТВА РОССИЙСКОЙ ФЕДЕРАЦИИ </a:t>
            </a:r>
            <a:br>
              <a:rPr lang="ru-RU" sz="2400" dirty="0" smtClean="0"/>
            </a:br>
            <a:r>
              <a:rPr lang="ru-RU" sz="2400" dirty="0" smtClean="0"/>
              <a:t>от 26 ноября 2012 г. N 2190-р)</a:t>
            </a:r>
          </a:p>
          <a:p>
            <a:endParaRPr lang="ru-RU" sz="2800" dirty="0" smtClean="0"/>
          </a:p>
          <a:p>
            <a:endParaRPr lang="ru-RU" sz="2800" dirty="0"/>
          </a:p>
          <a:p>
            <a:pPr marL="447675" indent="-446088"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dirty="0"/>
          </a:p>
          <a:p>
            <a:pPr marL="447675" indent="-446088">
              <a:lnSpc>
                <a:spcPct val="8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9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45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charset="0"/>
              </a:rPr>
              <a:t>Качество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22541"/>
          </a:xfrm>
        </p:spPr>
        <p:txBody>
          <a:bodyPr>
            <a:normAutofit/>
          </a:bodyPr>
          <a:lstStyle/>
          <a:p>
            <a:pPr marL="447675" indent="-446088"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900" b="1" dirty="0" smtClean="0"/>
              <a:t> 	</a:t>
            </a:r>
            <a:endParaRPr lang="ru-RU" sz="2800" dirty="0" smtClean="0"/>
          </a:p>
          <a:p>
            <a:r>
              <a:rPr lang="ru-RU" sz="2800" dirty="0" smtClean="0"/>
              <a:t>Качество </a:t>
            </a:r>
            <a:r>
              <a:rPr lang="ru-RU" sz="2800" dirty="0"/>
              <a:t>труда ~ индивидуальные результаты учащихся </a:t>
            </a:r>
          </a:p>
          <a:p>
            <a:r>
              <a:rPr lang="ru-RU" sz="2800" dirty="0"/>
              <a:t>Качество труда ~ уровень  стандарта </a:t>
            </a:r>
          </a:p>
          <a:p>
            <a:r>
              <a:rPr lang="ru-RU" sz="2800" dirty="0"/>
              <a:t>Показатели качества труда педагога ~ показатели качества услуги (государственное (муниципальное) задание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Качество труда - ?</a:t>
            </a:r>
          </a:p>
          <a:p>
            <a:endParaRPr lang="ru-RU" sz="2800" dirty="0"/>
          </a:p>
          <a:p>
            <a:pPr marL="447675" indent="-446088"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dirty="0"/>
          </a:p>
          <a:p>
            <a:pPr marL="447675" indent="-446088">
              <a:lnSpc>
                <a:spcPct val="8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9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45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charset="0"/>
              </a:rPr>
              <a:t>Качество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22541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Показатели </a:t>
            </a:r>
            <a:r>
              <a:rPr lang="ru-RU" sz="2600" dirty="0"/>
              <a:t>качества, которые в настоящее время фиксируются в Г(М</a:t>
            </a:r>
            <a:r>
              <a:rPr lang="ru-RU" sz="2600" dirty="0" smtClean="0"/>
              <a:t>) задании  </a:t>
            </a:r>
            <a:r>
              <a:rPr lang="ru-RU" sz="2600" dirty="0"/>
              <a:t>формальны </a:t>
            </a:r>
          </a:p>
          <a:p>
            <a:r>
              <a:rPr lang="ru-RU" sz="2600" dirty="0"/>
              <a:t>П</a:t>
            </a:r>
            <a:r>
              <a:rPr lang="ru-RU" sz="2600" dirty="0" smtClean="0"/>
              <a:t>оказатели </a:t>
            </a:r>
            <a:r>
              <a:rPr lang="ru-RU" sz="2600" dirty="0"/>
              <a:t>распределения стимулирующей части  - формальны, не связаны с результатами </a:t>
            </a:r>
          </a:p>
          <a:p>
            <a:r>
              <a:rPr lang="ru-RU" sz="2600" dirty="0" smtClean="0"/>
              <a:t>Нет связки  </a:t>
            </a:r>
            <a:r>
              <a:rPr lang="ru-RU" sz="2600" dirty="0"/>
              <a:t>с ФГОС, </a:t>
            </a:r>
            <a:r>
              <a:rPr lang="ru-RU" sz="2600" dirty="0" smtClean="0"/>
              <a:t>образовательной программой школы,  СОКО</a:t>
            </a:r>
          </a:p>
          <a:p>
            <a:r>
              <a:rPr lang="ru-RU" sz="2600" dirty="0" smtClean="0"/>
              <a:t>Не развита система оценки качества, особенно на школьном уровне, индивидуального прогресса, вклада учителя («добавленной стоимости»)</a:t>
            </a:r>
          </a:p>
          <a:p>
            <a:r>
              <a:rPr lang="ru-RU" sz="2600" dirty="0" smtClean="0"/>
              <a:t>Нет  </a:t>
            </a:r>
            <a:r>
              <a:rPr lang="ru-RU" sz="2600" dirty="0" err="1" smtClean="0"/>
              <a:t>контекстуализации</a:t>
            </a:r>
            <a:r>
              <a:rPr lang="ru-RU" sz="2600" dirty="0" smtClean="0"/>
              <a:t> </a:t>
            </a:r>
          </a:p>
          <a:p>
            <a:r>
              <a:rPr lang="ru-RU" sz="2600" dirty="0"/>
              <a:t>Индивидуальная ответственность </a:t>
            </a:r>
            <a:r>
              <a:rPr lang="ru-RU" sz="2600" b="1" dirty="0"/>
              <a:t>~ </a:t>
            </a:r>
            <a:r>
              <a:rPr lang="ru-RU" sz="2600" dirty="0"/>
              <a:t>коллективная ответственность 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endParaRPr lang="ru-RU" sz="2800" dirty="0"/>
          </a:p>
          <a:p>
            <a:endParaRPr lang="ru-RU" sz="2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07451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charset="0"/>
              </a:rPr>
              <a:t>Качество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225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 smtClean="0"/>
              <a:t> </a:t>
            </a:r>
            <a:r>
              <a:rPr lang="ru-RU" sz="2800" b="1" dirty="0"/>
              <a:t>«Добавленная стоимость»</a:t>
            </a:r>
            <a:endParaRPr lang="ru-RU" sz="2800" dirty="0"/>
          </a:p>
          <a:p>
            <a:pPr lvl="0"/>
            <a:r>
              <a:rPr lang="ru-RU" sz="2800" dirty="0"/>
              <a:t>индивидуальный прирост достижений учащегося, объясняемый вкладом учителя</a:t>
            </a:r>
          </a:p>
          <a:p>
            <a:pPr lvl="0"/>
            <a:r>
              <a:rPr lang="ru-RU" sz="2800" dirty="0"/>
              <a:t>использование   модели требует анализа множества факторов, влияющих на учебные достижения ученика, в том числе учёта его семейного  контекста, и предполагает создание масштабной базы данных на региональном и национальном уровнях. 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>	</a:t>
            </a:r>
            <a:r>
              <a:rPr lang="ru-RU" sz="2600" dirty="0" smtClean="0"/>
              <a:t>«</a:t>
            </a:r>
            <a:r>
              <a:rPr lang="ru-RU" sz="2600" b="1" dirty="0" err="1" smtClean="0"/>
              <a:t>Контекстуализация</a:t>
            </a:r>
            <a:r>
              <a:rPr lang="ru-RU" sz="2600" b="1" dirty="0" smtClean="0"/>
              <a:t>»</a:t>
            </a:r>
          </a:p>
          <a:p>
            <a:r>
              <a:rPr lang="ru-RU" sz="2800" dirty="0" smtClean="0"/>
              <a:t>учет </a:t>
            </a:r>
            <a:r>
              <a:rPr lang="ru-RU" sz="2800" dirty="0"/>
              <a:t>школьного школьного  контекста, включая социально-экономический </a:t>
            </a:r>
            <a:r>
              <a:rPr lang="ru-RU" sz="2800" dirty="0" err="1"/>
              <a:t>бэкграунд</a:t>
            </a:r>
            <a:r>
              <a:rPr lang="ru-RU" sz="2800" dirty="0"/>
              <a:t> и особенности  </a:t>
            </a:r>
            <a:r>
              <a:rPr lang="ru-RU" sz="2800" dirty="0" smtClean="0"/>
              <a:t>учеников</a:t>
            </a:r>
          </a:p>
          <a:p>
            <a:endParaRPr lang="ru-RU" sz="2800" dirty="0" smtClean="0"/>
          </a:p>
          <a:p>
            <a:endParaRPr lang="ru-RU" sz="2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94911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800" y="2057400"/>
            <a:ext cx="8229600" cy="4525963"/>
          </a:xfrm>
        </p:spPr>
        <p:txBody>
          <a:bodyPr/>
          <a:lstStyle/>
          <a:p>
            <a:r>
              <a:rPr lang="ru-RU" sz="1800" dirty="0" smtClean="0"/>
              <a:t>Основа  </a:t>
            </a:r>
            <a:r>
              <a:rPr lang="ru-RU" sz="1800" dirty="0"/>
              <a:t>-  модель эффективного преподавания (консенсус относительно того, что работа по норме обеспечивает соответствующий уровень качества)*</a:t>
            </a:r>
          </a:p>
          <a:p>
            <a:r>
              <a:rPr lang="ru-RU" sz="1800" dirty="0"/>
              <a:t>Разрабатываются с учётом предметной специфики и требований к разным уровням профессионализма (для начинающих, опытных и учителей-мастеров)</a:t>
            </a:r>
          </a:p>
          <a:p>
            <a:r>
              <a:rPr lang="ru-RU" sz="1800" dirty="0"/>
              <a:t>Строятся как уровневые, то есть позволяют определить уровень </a:t>
            </a:r>
            <a:r>
              <a:rPr lang="ru-RU" sz="1800" dirty="0" err="1"/>
              <a:t>сформированности</a:t>
            </a:r>
            <a:r>
              <a:rPr lang="ru-RU" sz="1800" dirty="0"/>
              <a:t> тех или иных профессиональных умений (от неудовлетворительного до совершенного) и построить профиль компетенций педагога. </a:t>
            </a:r>
          </a:p>
          <a:p>
            <a:r>
              <a:rPr lang="ru-RU" sz="1800" dirty="0"/>
              <a:t>Стандарты  - основа для оценки актуальных достижений профессионала (в системе оплаты труда, в аттестации), для </a:t>
            </a:r>
            <a:r>
              <a:rPr lang="ru-RU" sz="1800" dirty="0" err="1"/>
              <a:t>бенчмаркинга</a:t>
            </a:r>
            <a:r>
              <a:rPr lang="ru-RU" sz="1800" dirty="0"/>
              <a:t>, для  формирования индивидуальной траектории профессионального развития.</a:t>
            </a:r>
          </a:p>
          <a:p>
            <a:endParaRPr lang="ru-RU" sz="1800" dirty="0" smtClean="0"/>
          </a:p>
          <a:p>
            <a:r>
              <a:rPr lang="ru-RU" sz="1200" dirty="0" smtClean="0"/>
              <a:t>*«Деятельность учителей,  знания и умения, необходимые им, чтобы быть эффективными,  должны отражать  те учебные цели и результаты, которых необходимо достичь школьникам и школам. Поэтому необходимы единые профессиональные стандарты и общее понимание того, что можно считать качественным преподаванием». (</a:t>
            </a:r>
            <a:r>
              <a:rPr lang="en-US" sz="1200" dirty="0" smtClean="0"/>
              <a:t>OECD</a:t>
            </a:r>
            <a:r>
              <a:rPr lang="ru-RU" sz="1200" dirty="0" smtClean="0"/>
              <a:t>, 2005).  </a:t>
            </a:r>
          </a:p>
          <a:p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55628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800" y="2057400"/>
            <a:ext cx="8229600" cy="4525963"/>
          </a:xfrm>
        </p:spPr>
        <p:txBody>
          <a:bodyPr/>
          <a:lstStyle/>
          <a:p>
            <a:r>
              <a:rPr lang="ru-RU" sz="2000" dirty="0" smtClean="0"/>
              <a:t>Переход </a:t>
            </a:r>
            <a:r>
              <a:rPr lang="ru-RU" sz="2000" dirty="0"/>
              <a:t>педагога на новый профессиональный уровень влечёт появление новых должностных обязанностей и увеличение денежного вознаграждения. </a:t>
            </a:r>
          </a:p>
          <a:p>
            <a:r>
              <a:rPr lang="ru-RU" sz="2000" dirty="0"/>
              <a:t>В обязанности </a:t>
            </a:r>
            <a:r>
              <a:rPr lang="ru-RU" sz="2000" dirty="0" smtClean="0"/>
              <a:t>высококвалифицированных </a:t>
            </a:r>
            <a:r>
              <a:rPr lang="ru-RU" sz="2000" dirty="0"/>
              <a:t>педагогов входит распространение собственного опыта и </a:t>
            </a:r>
            <a:r>
              <a:rPr lang="ru-RU" sz="2000" dirty="0" err="1"/>
              <a:t>менторство</a:t>
            </a:r>
            <a:r>
              <a:rPr lang="ru-RU" sz="2000" dirty="0"/>
              <a:t> в отношении начинающих учителей. </a:t>
            </a:r>
          </a:p>
          <a:p>
            <a:r>
              <a:rPr lang="ru-RU" sz="2000" dirty="0"/>
              <a:t>Они получают также пространство для карьерного роста, участия в управлении, дополнительных возможностей профессионального развития, что рассматривается как система стимулов, дополняющих денежное вознаграждение.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1200" dirty="0"/>
          </a:p>
          <a:p>
            <a:endParaRPr lang="ru-RU" sz="1200" dirty="0" smtClean="0"/>
          </a:p>
          <a:p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980023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Заработная плата: реальность и ожидания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(опрос директоров школ в рамках мониторинга экономики образования, 2012) </a:t>
            </a:r>
            <a:endParaRPr lang="ru-RU" sz="23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201623"/>
              </p:ext>
            </p:extLst>
          </p:nvPr>
        </p:nvGraphicFramePr>
        <p:xfrm>
          <a:off x="457200" y="787399"/>
          <a:ext cx="8229600" cy="5654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700"/>
                <a:gridCol w="1130300"/>
                <a:gridCol w="1181100"/>
                <a:gridCol w="1231900"/>
                <a:gridCol w="914400"/>
                <a:gridCol w="965200"/>
              </a:tblGrid>
              <a:tr h="433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Москва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другие города более 1 млн,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города 100 тыс,-1 млн,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города менее 100 тыс,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пгт и села</a:t>
                      </a:r>
                    </a:p>
                  </a:txBody>
                  <a:tcPr marL="12700" marR="12700" marT="12700" marB="0" anchor="ctr"/>
                </a:tc>
              </a:tr>
              <a:tr h="1438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УРОВЕНЬ ЗАРПЛАТЫ, КОТОРЫЙ ПОЗВОЛИЛ БЫ СОСРЕДОТОЧИТЬСЯ НА СВОЕЙ ОСНОВНОЙ ДЕЯТЕЛЬНОСТИ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67521,1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35738,6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33578,3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34815,2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30495,1</a:t>
                      </a:r>
                    </a:p>
                  </a:txBody>
                  <a:tcPr marL="12700" marR="12700" marT="12700" marB="0" anchor="ctr"/>
                </a:tc>
              </a:tr>
              <a:tr h="1438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УРОВЕНЬ ЗАРПЛАТЫ, КОТОРЫЙ ПОЗВОЛИЛ БЫ ВАМ ПРИВЛЕЧЬ МОЛОДЫХ ПЕРСПЕКТИВНЫХ ПЕДАГОГОВ?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53231,7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26632,2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26028,7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29271,7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27194,2</a:t>
                      </a:r>
                    </a:p>
                  </a:txBody>
                  <a:tcPr marL="12700" marR="12700" marT="12700" marB="0" anchor="ctr"/>
                </a:tc>
              </a:tr>
              <a:tr h="1245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УРОВЕНЬ ЗАРПЛАТЫ, КОТОРЫЙ ПОЗВОЛИЛ БЫ ВАМ ПРИВЛЕЧЬ  "ПРЕПОДАВАТЕЛЯ СВОЕЙ МЕЧТЫ"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88584,3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47329,3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51445,6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49433,3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42078,4</a:t>
                      </a:r>
                    </a:p>
                  </a:txBody>
                  <a:tcPr marL="12700" marR="12700" marT="12700" marB="0" anchor="ctr"/>
                </a:tc>
              </a:tr>
              <a:tr h="10975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СРЕДНИЙ РАЗМЕР ЗАРАБОТНОЙ ПЛАТЫ ПЕДАГОГОВ В ВАШЕМ ОБРАЗОВАТЕЛЬНОМ УЧРЕЖДЕНИИ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55094,2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21023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18873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18611,4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17305,4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014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Конкурентоспособна ли в настоящее время данная школа по уровню заработной платы преподавателей на рынке труда вашего региона по сравнению с организациями в других сферах?, %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590550"/>
          <a:ext cx="8191500" cy="553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 понятия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Социальная экономика</a:t>
            </a:r>
            <a:r>
              <a:rPr lang="ru-RU" sz="2400" b="1" dirty="0"/>
              <a:t>.</a:t>
            </a:r>
            <a:r>
              <a:rPr lang="ru-RU" sz="2400" dirty="0" smtClean="0"/>
              <a:t> </a:t>
            </a:r>
            <a:r>
              <a:rPr lang="ru-RU" sz="2400" b="1" dirty="0" smtClean="0"/>
              <a:t>Теория контрактов. </a:t>
            </a:r>
            <a:r>
              <a:rPr lang="ru-RU" sz="2400" b="1" dirty="0" err="1" smtClean="0"/>
              <a:t>Неоинституциональная</a:t>
            </a:r>
            <a:r>
              <a:rPr lang="ru-RU" sz="2400" b="1" dirty="0" smtClean="0"/>
              <a:t> теория.</a:t>
            </a:r>
            <a:endParaRPr lang="ru-RU" sz="2400" dirty="0"/>
          </a:p>
          <a:p>
            <a:r>
              <a:rPr lang="ru-RU" sz="2400" dirty="0"/>
              <a:t>Эффективный контракт -  </a:t>
            </a:r>
            <a:r>
              <a:rPr lang="ru-RU" sz="2400" dirty="0" smtClean="0"/>
              <a:t>контракт  </a:t>
            </a:r>
            <a:r>
              <a:rPr lang="ru-RU" sz="2400" dirty="0"/>
              <a:t>позволяет сторонам, его заключившим, достигать своих целей и вознаграждать необходимым образом (причём, не только в денежном выражении) поставщика </a:t>
            </a:r>
            <a:r>
              <a:rPr lang="ru-RU" sz="2400" dirty="0" smtClean="0"/>
              <a:t>некоторого </a:t>
            </a:r>
            <a:r>
              <a:rPr lang="ru-RU" sz="2400" dirty="0"/>
              <a:t>блага: исполнителя работ, производителя товаров и т.д.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Трудовые отношения  </a:t>
            </a:r>
          </a:p>
          <a:p>
            <a:pPr marL="0" indent="0" algn="ctr">
              <a:buNone/>
            </a:pPr>
            <a:r>
              <a:rPr lang="ru-RU" sz="2400" dirty="0" smtClean="0"/>
              <a:t>«Эффективный контракт» — индивидуализированный </a:t>
            </a:r>
            <a:r>
              <a:rPr lang="ru-RU" sz="2400" dirty="0"/>
              <a:t>детально </a:t>
            </a:r>
            <a:r>
              <a:rPr lang="ru-RU" sz="2400" dirty="0" smtClean="0"/>
              <a:t>прописанный трудовой договор, гарантирующий лояльность сотрудника, позволяющий ему сосредоточиться на основном месте работы (отказаться от совместительства на стороне)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ИНДИВИДУАЛИЗАЦИЯ, ВАРИАТИВНОСТЬ 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b="1" dirty="0"/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2000" dirty="0" smtClean="0"/>
              <a:t>Вам предлагают перейти на другую работу с более высоким уровнем заработной платы, но это нетворческая, однообразная работа с жестким графиком, согласились ли бы вы перейти на такую работу? Если да, то при каком минимальном уровне заработной платы?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2000" dirty="0" smtClean="0"/>
              <a:t>Вам предлагают перейти на другую работу с более высоким уровнем заработной платы, но это нетворческая, однообразная работа с жестким графиком, согласились ли бы вы перейти на такую работу? Если да, то при каком минимальном уровне заработной платы?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Хотели бы вы перейти с работы в данной школе на какую-либо другую работу, или вообще перестать работать?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Хотели бы вы перейти с работы в данной школе на какую-либо другую работу, или вообще перестать работать?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57226"/>
          <a:ext cx="8229600" cy="5468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Получаете ли вы в данной школе внутренние гранты и доплаты (сверх обычного должностного оклада), и если да, то за что именно?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Получаете ли вы в данной школе внутренние гранты и доплаты (сверх обычного должностного оклада), и если да, то за что именно?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Какую долю от вашей ставки учителя составляют такие надбавки?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Каковы были источники ваших личных доходов во второй половине прошлого учебного года (январь-июнь 2012 года) учебном году?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Какими из следующих видов деятельности вы занимались во второй половине прошлого учебного года (январь-июнь 2012 года)?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ЭК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Основные</a:t>
            </a:r>
            <a:endParaRPr lang="ru-RU" sz="2400" dirty="0"/>
          </a:p>
          <a:p>
            <a:pPr lvl="0"/>
            <a:r>
              <a:rPr lang="ru-RU" sz="2400" dirty="0"/>
              <a:t>привлечь и удержать (обеспечить лояльность)   качественных специалистов </a:t>
            </a:r>
            <a:endParaRPr lang="ru-RU" sz="2400" dirty="0" smtClean="0"/>
          </a:p>
          <a:p>
            <a:pPr lvl="0"/>
            <a:r>
              <a:rPr lang="ru-RU" sz="2400" dirty="0" smtClean="0"/>
              <a:t>стимулировать </a:t>
            </a:r>
            <a:r>
              <a:rPr lang="ru-RU" sz="2400" dirty="0"/>
              <a:t>качество  </a:t>
            </a:r>
          </a:p>
          <a:p>
            <a:pPr lvl="0"/>
            <a:r>
              <a:rPr lang="ru-RU" sz="2400" dirty="0" smtClean="0"/>
              <a:t>стимулировать </a:t>
            </a:r>
            <a:r>
              <a:rPr lang="ru-RU" sz="2400" dirty="0"/>
              <a:t>профессиональное развитие</a:t>
            </a:r>
          </a:p>
          <a:p>
            <a:pPr lvl="0"/>
            <a:r>
              <a:rPr lang="ru-RU" sz="2400" dirty="0"/>
              <a:t>обеспечить трансляцию лучшего опыта и </a:t>
            </a:r>
            <a:r>
              <a:rPr lang="ru-RU" sz="2400" dirty="0" smtClean="0"/>
              <a:t>мастерства </a:t>
            </a:r>
            <a:r>
              <a:rPr lang="ru-RU" sz="2400" dirty="0"/>
              <a:t>внутри организации   </a:t>
            </a:r>
          </a:p>
          <a:p>
            <a:pPr lvl="0"/>
            <a:r>
              <a:rPr lang="ru-RU" sz="2400" dirty="0"/>
              <a:t>повысить качество всей системы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589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09625"/>
          <a:ext cx="8229600" cy="558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Занимались ли вы в течение последних 12 месяцев, помимо вашей работы в данной школе (а если здесь вы не являетесь штатным сотрудником, то также помимо вашей основной работы), другими видами оплачиваемой работы? Если да, то какими именно?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Если вы являетесь штатным сотрудником данной школы, согласились бы вы сосредоточиться на вашей основной деятельности, </a:t>
            </a:r>
            <a:r>
              <a:rPr lang="ru-RU" sz="1800" dirty="0" err="1" smtClean="0"/>
              <a:t>т,е</a:t>
            </a:r>
            <a:r>
              <a:rPr lang="ru-RU" sz="1800" dirty="0" smtClean="0"/>
              <a:t>, отказаться от тех видов дополнительной работы, которыми вы занимаетесь в основном в целях заработка? Если да, то при каком уровне оплаты труда?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3100" y="1752600"/>
            <a:ext cx="280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Среднее - 39283 рубля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Если вы являетесь штатным сотрудником данной школы, согласились бы вы сосредоточиться на вашей основной деятельности, т.е. отказаться от тех видов дополнительной работы, которыми вы занимаетесь в основном в целях заработка? Если да, то при каком уровне оплаты труда?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Если вы являетесь штатным сотрудником данной школы, согласились бы вы сосредоточиться на вашей основной деятельности, т.е. отказаться от тех видов дополнительной работы, которыми вы занимаетесь в основном в целях заработка? Если да, то при каком уровне оплаты труда?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>Чем вас в наибольшей степени привлекает работа учителя?</a:t>
            </a:r>
            <a:br>
              <a:rPr lang="ru-RU" sz="3000" dirty="0" smtClean="0"/>
            </a:b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«Производительность»</a:t>
            </a:r>
            <a:br>
              <a:rPr lang="ru-RU" sz="2400" dirty="0" smtClean="0"/>
            </a:br>
            <a:r>
              <a:rPr lang="ru-RU" sz="2000" dirty="0" smtClean="0"/>
              <a:t>Сколько в среднем часов в неделю (астрономических), примерно, занимали у вас во второй половине прошлого учебного года следующие виды занятости?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«Производительность»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2200" dirty="0" smtClean="0"/>
              <a:t>(Аудиторная нагрузка преподавателей по ступеням образования, часов в год, 2011)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279236"/>
              </p:ext>
            </p:extLst>
          </p:nvPr>
        </p:nvGraphicFramePr>
        <p:xfrm>
          <a:off x="736600" y="1689100"/>
          <a:ext cx="7950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Документ" r:id="rId3" imgW="4584531" imgH="2755799" progId="Word.Document.12">
                  <p:embed/>
                </p:oleObj>
              </mc:Choice>
              <mc:Fallback>
                <p:oleObj name="Документ" r:id="rId3" imgW="4584531" imgH="275579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689100"/>
                        <a:ext cx="79502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8991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«Производительность»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38924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362200"/>
                <a:gridCol w="2743200"/>
              </a:tblGrid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 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Россия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ОЭСР </a:t>
                      </a:r>
                    </a:p>
                  </a:txBody>
                  <a:tcPr marL="34925" marR="34925" marT="34925" marB="34925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Arial"/>
                          <a:ea typeface="SimSun"/>
                          <a:cs typeface="Mangal"/>
                        </a:rPr>
                        <a:t>Учащийся/преподаватель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8,7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Arial"/>
                          <a:ea typeface="SimSun"/>
                          <a:cs typeface="Mangal"/>
                        </a:rPr>
                        <a:t>13,5</a:t>
                      </a:r>
                    </a:p>
                  </a:txBody>
                  <a:tcPr marL="34925" marR="34925" marT="34925" marB="34925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Наполняемость класса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Arial"/>
                          <a:ea typeface="SimSun"/>
                          <a:cs typeface="Mangal"/>
                        </a:rPr>
                        <a:t>17,9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24</a:t>
                      </a: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5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 err="1" smtClean="0"/>
              <a:t>Конкурентноспособность</a:t>
            </a:r>
            <a:r>
              <a:rPr lang="ru-RU" sz="2200" dirty="0" smtClean="0"/>
              <a:t> заработной платы на рынке труда</a:t>
            </a:r>
          </a:p>
          <a:p>
            <a:r>
              <a:rPr lang="ru-RU" sz="2200" dirty="0" smtClean="0"/>
              <a:t>Различия между заработной платы на начальной и высшей позиции</a:t>
            </a:r>
          </a:p>
          <a:p>
            <a:r>
              <a:rPr lang="ru-RU" sz="2200" dirty="0" smtClean="0"/>
              <a:t>Постоянный </a:t>
            </a:r>
            <a:r>
              <a:rPr lang="ru-RU" sz="2200" dirty="0" err="1" smtClean="0"/>
              <a:t>найм</a:t>
            </a:r>
            <a:r>
              <a:rPr lang="ru-RU" sz="2200" dirty="0" smtClean="0"/>
              <a:t> и временные контракты (механизмы продления)</a:t>
            </a:r>
          </a:p>
          <a:p>
            <a:r>
              <a:rPr lang="ru-RU" sz="2200" dirty="0" smtClean="0"/>
              <a:t>Масштаб и состав «компенсационного пакета» (надбавки, субсидии, бонусы, субсидии, страховки, льготы)</a:t>
            </a:r>
          </a:p>
          <a:p>
            <a:r>
              <a:rPr lang="ru-RU" sz="2200" dirty="0" smtClean="0"/>
              <a:t>Совмещение академической и неакадемической занятости</a:t>
            </a:r>
          </a:p>
          <a:p>
            <a:r>
              <a:rPr lang="ru-RU" sz="2200" dirty="0" smtClean="0"/>
              <a:t>Дифференциация внутри профессионального сообщества</a:t>
            </a:r>
          </a:p>
          <a:p>
            <a:r>
              <a:rPr lang="ru-RU" sz="2200" dirty="0" smtClean="0"/>
              <a:t>Механизмы формирования контракта. Влияние профсоюзов</a:t>
            </a:r>
          </a:p>
          <a:p>
            <a:r>
              <a:rPr lang="ru-RU" sz="2200" dirty="0" smtClean="0"/>
              <a:t>Статус, самореализация.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4766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«Производительность»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2005 г: - 1,5 ставки</a:t>
            </a:r>
          </a:p>
          <a:p>
            <a:r>
              <a:rPr lang="ru-RU" dirty="0" smtClean="0"/>
              <a:t>2011 г. -</a:t>
            </a:r>
            <a:r>
              <a:rPr lang="ru-RU" dirty="0"/>
              <a:t> 1,16 ставки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err="1" smtClean="0"/>
              <a:t>М.Л.Агранович</a:t>
            </a:r>
            <a:r>
              <a:rPr lang="ru-RU" sz="2400" dirty="0" smtClean="0"/>
              <a:t>, 2013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9092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skosaretski@hse.ru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3274" y="3861187"/>
            <a:ext cx="36391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sz="1200" dirty="0" smtClean="0">
                <a:solidFill>
                  <a:srgbClr val="003F82"/>
                </a:solidFill>
                <a:latin typeface="Myriad Pro"/>
              </a:rPr>
              <a:t>skosaretski@hse.ru</a:t>
            </a:r>
            <a:endParaRPr lang="ru-RU" sz="1200" dirty="0" smtClean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платят профессорам? Глобальное сравнение систем вознаграждения и контрактов. Под ред. </a:t>
            </a:r>
            <a:r>
              <a:rPr lang="ru-RU" dirty="0" err="1" smtClean="0"/>
              <a:t>Ф.Альбаха</a:t>
            </a:r>
            <a:r>
              <a:rPr lang="ru-RU" dirty="0" smtClean="0"/>
              <a:t>…</a:t>
            </a:r>
            <a:r>
              <a:rPr lang="ru-RU" dirty="0" err="1" smtClean="0"/>
              <a:t>Г.Андрущака</a:t>
            </a:r>
            <a:r>
              <a:rPr lang="ru-RU" dirty="0" smtClean="0"/>
              <a:t>, и др. Изд. Дом НИУ ВШЭ, 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8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charset="0"/>
              </a:rPr>
              <a:t>КОНТЕКСТ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 </a:t>
            </a:r>
            <a:r>
              <a:rPr lang="ru-RU" sz="2200" dirty="0" smtClean="0"/>
              <a:t>Проблематика эффективности </a:t>
            </a:r>
            <a:r>
              <a:rPr lang="ru-RU" sz="2200" dirty="0"/>
              <a:t>бюджетных расходов, </a:t>
            </a:r>
            <a:r>
              <a:rPr lang="ru-RU" sz="2200" dirty="0" smtClean="0"/>
              <a:t>«страховка» в ситуации увеличения заработной платы, повод для оптимизации </a:t>
            </a:r>
          </a:p>
          <a:p>
            <a:r>
              <a:rPr lang="ru-RU" sz="2200" dirty="0"/>
              <a:t>П</a:t>
            </a:r>
            <a:r>
              <a:rPr lang="ru-RU" sz="2200" dirty="0" smtClean="0"/>
              <a:t>роблематика </a:t>
            </a:r>
            <a:r>
              <a:rPr lang="ru-RU" sz="2200" dirty="0"/>
              <a:t>производительности </a:t>
            </a:r>
            <a:r>
              <a:rPr lang="ru-RU" sz="2200" dirty="0" smtClean="0"/>
              <a:t>труда </a:t>
            </a:r>
          </a:p>
          <a:p>
            <a:r>
              <a:rPr lang="ru-RU" sz="2200" dirty="0" smtClean="0"/>
              <a:t>Проблематика обновления квалификаций / Профессиональные стандарты  </a:t>
            </a:r>
          </a:p>
          <a:p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УНИФИКАЦИЯ, СТАНДАРТИЗАЦИЯ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5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charset="0"/>
              </a:rPr>
              <a:t>Основания ЭК </a:t>
            </a:r>
            <a:br>
              <a:rPr lang="ru-RU" sz="3200" b="1" dirty="0" smtClean="0">
                <a:latin typeface="Arial" charset="0"/>
              </a:rPr>
            </a:br>
            <a:r>
              <a:rPr lang="ru-RU" sz="3200" b="1" dirty="0" smtClean="0">
                <a:latin typeface="Arial" charset="0"/>
              </a:rPr>
              <a:t>(Минтруд)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225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содержание труда (профессиональный стандарт) </a:t>
            </a:r>
          </a:p>
          <a:p>
            <a:r>
              <a:rPr lang="ru-RU" dirty="0" smtClean="0"/>
              <a:t>нормирование («количество»)  </a:t>
            </a:r>
            <a:r>
              <a:rPr lang="ru-RU" dirty="0"/>
              <a:t>труда </a:t>
            </a:r>
            <a:r>
              <a:rPr lang="ru-RU" dirty="0" smtClean="0"/>
              <a:t>(нагрузка</a:t>
            </a:r>
            <a:r>
              <a:rPr lang="ru-RU" dirty="0"/>
              <a:t>, </a:t>
            </a:r>
            <a:r>
              <a:rPr lang="ru-RU" dirty="0" smtClean="0"/>
              <a:t>обязанности, производительность) </a:t>
            </a:r>
            <a:endParaRPr lang="ru-RU" dirty="0"/>
          </a:p>
          <a:p>
            <a:r>
              <a:rPr lang="ru-RU" dirty="0"/>
              <a:t>качество труда </a:t>
            </a:r>
            <a:r>
              <a:rPr lang="ru-RU" dirty="0" smtClean="0"/>
              <a:t> (результаты)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45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charset="0"/>
              </a:rPr>
              <a:t>Пространства ЭК </a:t>
            </a:r>
            <a:br>
              <a:rPr lang="ru-RU" sz="3200" b="1" dirty="0" smtClean="0">
                <a:latin typeface="Arial" charset="0"/>
              </a:rPr>
            </a:br>
            <a:r>
              <a:rPr lang="ru-RU" sz="3200" dirty="0" smtClean="0">
                <a:latin typeface="Arial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225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Типовое (Страна)</a:t>
            </a:r>
          </a:p>
          <a:p>
            <a:r>
              <a:rPr lang="ru-RU" dirty="0"/>
              <a:t>Вариативное (Организация)</a:t>
            </a:r>
          </a:p>
          <a:p>
            <a:r>
              <a:rPr lang="ru-RU" dirty="0"/>
              <a:t>Индивидуальное (Работник)</a:t>
            </a:r>
          </a:p>
        </p:txBody>
      </p:sp>
    </p:spTree>
    <p:extLst>
      <p:ext uri="{BB962C8B-B14F-4D97-AF65-F5344CB8AC3E}">
        <p14:creationId xmlns:p14="http://schemas.microsoft.com/office/powerpoint/2010/main" val="54034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ЭК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Инвариант  </a:t>
            </a:r>
            <a:r>
              <a:rPr lang="ru-RU" sz="2400" dirty="0"/>
              <a:t>(типовые нормы, </a:t>
            </a:r>
            <a:r>
              <a:rPr lang="ru-RU" sz="2400" dirty="0" smtClean="0"/>
              <a:t>дифферен</a:t>
            </a:r>
            <a:r>
              <a:rPr lang="ru-RU" sz="2400" dirty="0"/>
              <a:t>ц</a:t>
            </a:r>
            <a:r>
              <a:rPr lang="ru-RU" sz="2400" dirty="0" smtClean="0"/>
              <a:t>ированные </a:t>
            </a:r>
            <a:r>
              <a:rPr lang="ru-RU" sz="2400" dirty="0"/>
              <a:t>по предметной специфике,  уровням профессионализма, контексту)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/>
              <a:t>Вариативная часть (специфика и интересы </a:t>
            </a:r>
            <a:r>
              <a:rPr lang="ru-RU" sz="2400" dirty="0" smtClean="0"/>
              <a:t>организации, </a:t>
            </a:r>
            <a:r>
              <a:rPr lang="ru-RU" sz="2400" dirty="0"/>
              <a:t>правила, вытекающие из автономии организации:  образовательная программа, политика в области качества</a:t>
            </a:r>
            <a:r>
              <a:rPr lang="ru-RU" sz="2400" dirty="0" smtClean="0"/>
              <a:t>...)</a:t>
            </a:r>
          </a:p>
          <a:p>
            <a:endParaRPr lang="ru-RU" sz="2400" dirty="0" smtClean="0"/>
          </a:p>
          <a:p>
            <a:pPr marL="514350" indent="-514350">
              <a:buFont typeface="+mj-lt"/>
              <a:buAutoNum type="alphaUcPeriod"/>
            </a:pPr>
            <a:r>
              <a:rPr lang="ru-RU" sz="2400" dirty="0" smtClean="0"/>
              <a:t>Стимулирующая часть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400" dirty="0" smtClean="0"/>
              <a:t>Нематериальное вознаграждение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388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1078</Words>
  <Application>Microsoft Macintosh PowerPoint</Application>
  <PresentationFormat>Экран (4:3)</PresentationFormat>
  <Paragraphs>193</Paragraphs>
  <Slides>41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Office Theme</vt:lpstr>
      <vt:lpstr>Документ</vt:lpstr>
      <vt:lpstr>   Эффективный контракт: контексты  разработки и реализации    Сергей Косарецкий Институт образования НИУ ВШЭ</vt:lpstr>
      <vt:lpstr>Контекст понятия  </vt:lpstr>
      <vt:lpstr>Функции ЭК </vt:lpstr>
      <vt:lpstr>Презентация PowerPoint</vt:lpstr>
      <vt:lpstr>Презентация PowerPoint</vt:lpstr>
      <vt:lpstr>КОНТЕКСТ </vt:lpstr>
      <vt:lpstr>Основания ЭК  (Минтруд)</vt:lpstr>
      <vt:lpstr>Пространства ЭК   </vt:lpstr>
      <vt:lpstr>Структура ЭК</vt:lpstr>
      <vt:lpstr>Качество </vt:lpstr>
      <vt:lpstr>Качество </vt:lpstr>
      <vt:lpstr>Качество </vt:lpstr>
      <vt:lpstr>Качество </vt:lpstr>
      <vt:lpstr>Профессиональный стандарт </vt:lpstr>
      <vt:lpstr>Профессиональный стандарт </vt:lpstr>
      <vt:lpstr>Заработная плата: реальность и ожидания (опрос директоров школ в рамках мониторинга экономики образования, 2012) </vt:lpstr>
      <vt:lpstr>Презентация PowerPoint</vt:lpstr>
      <vt:lpstr>Конкурентоспособна ли в настоящее время данная школа по уровню заработной платы преподавателей на рынке труда вашего региона по сравнению с организациями в других сферах?, % </vt:lpstr>
      <vt:lpstr>Презентация PowerPoint</vt:lpstr>
      <vt:lpstr>   Вам предлагают перейти на другую работу с более высоким уровнем заработной платы, но это нетворческая, однообразная работа с жестким графиком, согласились ли бы вы перейти на такую работу? Если да, то при каком минимальном уровне заработной платы? </vt:lpstr>
      <vt:lpstr>   Вам предлагают перейти на другую работу с более высоким уровнем заработной платы, но это нетворческая, однообразная работа с жестким графиком, согласились ли бы вы перейти на такую работу? Если да, то при каком минимальном уровне заработной платы? </vt:lpstr>
      <vt:lpstr>Хотели бы вы перейти с работы в данной школе на какую-либо другую работу, или вообще перестать работать?  </vt:lpstr>
      <vt:lpstr>Хотели бы вы перейти с работы в данной школе на какую-либо другую работу, или вообще перестать работать?  </vt:lpstr>
      <vt:lpstr>Презентация PowerPoint</vt:lpstr>
      <vt:lpstr>  Получаете ли вы в данной школе внутренние гранты и доплаты (сверх обычного должностного оклада), и если да, то за что именно? </vt:lpstr>
      <vt:lpstr>  Получаете ли вы в данной школе внутренние гранты и доплаты (сверх обычного должностного оклада), и если да, то за что именно? </vt:lpstr>
      <vt:lpstr>Какую долю от вашей ставки учителя составляют такие надбавки? </vt:lpstr>
      <vt:lpstr>Каковы были источники ваших личных доходов во второй половине прошлого учебного года (январь-июнь 2012 года) учебном году?</vt:lpstr>
      <vt:lpstr>  Какими из следующих видов деятельности вы занимались во второй половине прошлого учебного года (январь-июнь 2012 года)? </vt:lpstr>
      <vt:lpstr>Презентация PowerPoint</vt:lpstr>
      <vt:lpstr>Занимались ли вы в течение последних 12 месяцев, помимо вашей работы в данной школе (а если здесь вы не являетесь штатным сотрудником, то также помимо вашей основной работы), другими видами оплачиваемой работы? Если да, то какими именно?</vt:lpstr>
      <vt:lpstr> Если вы являетесь штатным сотрудником данной школы, согласились бы вы сосредоточиться на вашей основной деятельности, т,е, отказаться от тех видов дополнительной работы, которыми вы занимаетесь в основном в целях заработка? Если да, то при каком уровне оплаты труда? </vt:lpstr>
      <vt:lpstr>Презентация PowerPoint</vt:lpstr>
      <vt:lpstr> Если вы являетесь штатным сотрудником данной школы, согласились бы вы сосредоточиться на вашей основной деятельности, т.е. отказаться от тех видов дополнительной работы, которыми вы занимаетесь в основном в целях заработка? Если да, то при каком уровне оплаты труда? </vt:lpstr>
      <vt:lpstr> Если вы являетесь штатным сотрудником данной школы, согласились бы вы сосредоточиться на вашей основной деятельности, т.е. отказаться от тех видов дополнительной работы, которыми вы занимаетесь в основном в целях заработка? Если да, то при каком уровне оплаты труда? </vt:lpstr>
      <vt:lpstr>Чем вас в наибольшей степени привлекает работа учителя? </vt:lpstr>
      <vt:lpstr> «Производительность» Сколько в среднем часов в неделю (астрономических), примерно, занимали у вас во второй половине прошлого учебного года следующие виды занятости? </vt:lpstr>
      <vt:lpstr> «Производительность» (Аудиторная нагрузка преподавателей по ступеням образования, часов в год, 2011)</vt:lpstr>
      <vt:lpstr>«Производительность»</vt:lpstr>
      <vt:lpstr>«Производительность»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38</cp:revision>
  <dcterms:created xsi:type="dcterms:W3CDTF">2010-09-30T06:45:29Z</dcterms:created>
  <dcterms:modified xsi:type="dcterms:W3CDTF">2013-05-15T05:17:14Z</dcterms:modified>
</cp:coreProperties>
</file>