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0"/>
  </p:notesMasterIdLst>
  <p:handoutMasterIdLst>
    <p:handoutMasterId r:id="rId31"/>
  </p:handoutMasterIdLst>
  <p:sldIdLst>
    <p:sldId id="256" r:id="rId3"/>
    <p:sldId id="257" r:id="rId4"/>
    <p:sldId id="279" r:id="rId5"/>
    <p:sldId id="267" r:id="rId6"/>
    <p:sldId id="268" r:id="rId7"/>
    <p:sldId id="269" r:id="rId8"/>
    <p:sldId id="270" r:id="rId9"/>
    <p:sldId id="271" r:id="rId10"/>
    <p:sldId id="272" r:id="rId11"/>
    <p:sldId id="280" r:id="rId12"/>
    <p:sldId id="273" r:id="rId13"/>
    <p:sldId id="274" r:id="rId14"/>
    <p:sldId id="275" r:id="rId15"/>
    <p:sldId id="276" r:id="rId16"/>
    <p:sldId id="277" r:id="rId17"/>
    <p:sldId id="278" r:id="rId18"/>
    <p:sldId id="281" r:id="rId19"/>
    <p:sldId id="282" r:id="rId20"/>
    <p:sldId id="283" r:id="rId21"/>
    <p:sldId id="284" r:id="rId22"/>
    <p:sldId id="285" r:id="rId23"/>
    <p:sldId id="286" r:id="rId24"/>
    <p:sldId id="287" r:id="rId25"/>
    <p:sldId id="288" r:id="rId26"/>
    <p:sldId id="289" r:id="rId27"/>
    <p:sldId id="290"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showGuides="1">
      <p:cViewPr varScale="1">
        <p:scale>
          <a:sx n="114" d="100"/>
          <a:sy n="114" d="100"/>
        </p:scale>
        <p:origin x="-33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76" d="100"/>
          <a:sy n="76" d="100"/>
        </p:scale>
        <p:origin x="123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ru-RU" smtClean="0"/>
              <a:pPr/>
              <a:t>15.05.2013</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lang="ru-RU" smtClean="0"/>
              <a:pPr/>
              <a:t>‹#›</a:t>
            </a:fld>
            <a:endParaRPr lang="ru-RU"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ru-RU" smtClean="0"/>
              <a:pPr/>
              <a:t>15.05.2013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sp>
        <p:nvSpPr>
          <p:cNvPr id="4" name="Дата 3"/>
          <p:cNvSpPr>
            <a:spLocks noGrp="1"/>
          </p:cNvSpPr>
          <p:nvPr>
            <p:ph type="dt" sz="half" idx="10"/>
          </p:nvPr>
        </p:nvSpPr>
        <p:spPr/>
        <p:txBody>
          <a:bodyPr/>
          <a:lstStyle/>
          <a:p>
            <a:fld id="{41D6B8C4-114E-4A8F-AB57-A71D10E99905}" type="datetime1">
              <a:rPr lang="ru-RU" smtClean="0"/>
              <a:pPr/>
              <a:t>15.05.2013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pic>
        <p:nvPicPr>
          <p:cNvPr id="11" name="Рисунок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Рисунок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B665B3F-C02D-47EB-BAA5-05B1621D820D}" type="datetime1">
              <a:rPr lang="ru-RU" smtClean="0"/>
              <a:pPr/>
              <a:t>15.05.2013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4A36C30C-3CF6-41E9-898F-2D93A05D967F}" type="datetime1">
              <a:rPr lang="ru-RU" smtClean="0"/>
              <a:pPr/>
              <a:t>15.05.2013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372600" y="365125"/>
            <a:ext cx="1714500" cy="5811838"/>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1104900" y="365125"/>
            <a:ext cx="8098896"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67407C70-CD22-49CE-9449-B73B7477C4AF}" type="datetime1">
              <a:rPr lang="ru-RU" smtClean="0"/>
              <a:pPr/>
              <a:t>15.05.2013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grpSp>
        <p:nvGrpSpPr>
          <p:cNvPr id="7" name="Группа 6"/>
          <p:cNvGrpSpPr/>
          <p:nvPr/>
        </p:nvGrpSpPr>
        <p:grpSpPr>
          <a:xfrm rot="5400000">
            <a:off x="6514047" y="3228843"/>
            <a:ext cx="5632704" cy="84403"/>
            <a:chOff x="1073150" y="1219201"/>
            <a:chExt cx="10058400" cy="63125"/>
          </a:xfrm>
        </p:grpSpPr>
        <p:cxnSp>
          <p:nvCxnSpPr>
            <p:cNvPr id="8" name="Прямая соединительная линия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3BA0126A-1999-4A2D-A116-3BF5A5B14231}" type="datetime1">
              <a:rPr lang="ru-RU" smtClean="0"/>
              <a:pPr/>
              <a:t>15.05.2013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grpSp>
        <p:nvGrpSpPr>
          <p:cNvPr id="13" name="Группа 12"/>
          <p:cNvGrpSpPr/>
          <p:nvPr/>
        </p:nvGrpSpPr>
        <p:grpSpPr>
          <a:xfrm rot="10800000">
            <a:off x="0" y="5645510"/>
            <a:ext cx="12192000" cy="63125"/>
            <a:chOff x="507492" y="1501519"/>
            <a:chExt cx="8129016" cy="63125"/>
          </a:xfrm>
        </p:grpSpPr>
        <p:cxnSp>
          <p:nvCxnSpPr>
            <p:cNvPr id="17" name="Прямая соединительная линия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Группа 13"/>
          <p:cNvGrpSpPr/>
          <p:nvPr/>
        </p:nvGrpSpPr>
        <p:grpSpPr>
          <a:xfrm>
            <a:off x="0" y="1143000"/>
            <a:ext cx="12192000" cy="63125"/>
            <a:chOff x="507492" y="1501519"/>
            <a:chExt cx="8129016" cy="63125"/>
          </a:xfrm>
        </p:grpSpPr>
        <p:cxnSp>
          <p:nvCxnSpPr>
            <p:cNvPr id="15" name="Прямая соединительная линия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Прямоугольник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Прямоугольник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dirty="0"/>
          </a:p>
        </p:txBody>
      </p:sp>
      <p:pic>
        <p:nvPicPr>
          <p:cNvPr id="10" name="Рисунок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
        <p:nvSpPr>
          <p:cNvPr id="11" name="Рисунок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ru-RU" smtClean="0"/>
              <a:t>Вставка рисунка</a:t>
            </a:r>
            <a:endParaRPr lang="ru-RU" dirty="0"/>
          </a:p>
        </p:txBody>
      </p:sp>
      <p:sp>
        <p:nvSpPr>
          <p:cNvPr id="19" name="Инструкции"/>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ru-RU" sz="1200" b="1" i="1" dirty="0" smtClean="0">
                <a:solidFill>
                  <a:schemeClr val="lt1"/>
                </a:solidFill>
                <a:latin typeface="Arial"/>
                <a:ea typeface="+mn-ea"/>
                <a:cs typeface="Arial"/>
              </a:rPr>
              <a:t>ПРИМЕЧАНИЕ.</a:t>
            </a:r>
          </a:p>
          <a:p>
            <a:pPr algn="l" defTabSz="914400">
              <a:buNone/>
            </a:pPr>
            <a:r>
              <a:rPr lang="ru-RU" sz="1200" b="0" i="1" dirty="0" smtClean="0">
                <a:solidFill>
                  <a:schemeClr val="lt1"/>
                </a:solidFill>
                <a:latin typeface="Arial"/>
                <a:ea typeface="+mn-ea"/>
                <a:cs typeface="Arial"/>
              </a:rPr>
              <a:t>Чтобы изменить изображение на этом слайде, выделите рисунок и удалите его. Затем щелкните значок "Рисунки" в заполнителе и вставьте свое изображение.</a:t>
            </a:r>
            <a:endParaRPr lang="ru-RU" sz="1200" b="0" i="1" dirty="0">
              <a:solidFill>
                <a:schemeClr val="lt1"/>
              </a:solidFill>
              <a:latin typeface="Arial"/>
              <a:ea typeface="+mn-ea"/>
              <a:cs typeface="Arial"/>
            </a:endParaRPr>
          </a:p>
        </p:txBody>
      </p:sp>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Группа 7"/>
          <p:cNvGrpSpPr/>
          <p:nvPr/>
        </p:nvGrpSpPr>
        <p:grpSpPr>
          <a:xfrm>
            <a:off x="0" y="2514600"/>
            <a:ext cx="12192000" cy="3194035"/>
            <a:chOff x="647402" y="2514600"/>
            <a:chExt cx="10838688" cy="3194035"/>
          </a:xfrm>
        </p:grpSpPr>
        <p:grpSp>
          <p:nvGrpSpPr>
            <p:cNvPr id="9" name="Группа 8"/>
            <p:cNvGrpSpPr/>
            <p:nvPr/>
          </p:nvGrpSpPr>
          <p:grpSpPr>
            <a:xfrm>
              <a:off x="647402" y="2514600"/>
              <a:ext cx="10838688" cy="63125"/>
              <a:chOff x="507492" y="1501519"/>
              <a:chExt cx="8129016" cy="63125"/>
            </a:xfrm>
          </p:grpSpPr>
          <p:cxnSp>
            <p:nvCxnSpPr>
              <p:cNvPr id="14" name="Прямая соединительная линия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Прямоугольник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11" name="Группа 10"/>
            <p:cNvGrpSpPr/>
            <p:nvPr/>
          </p:nvGrpSpPr>
          <p:grpSpPr>
            <a:xfrm rot="10800000">
              <a:off x="647402" y="5645510"/>
              <a:ext cx="10838688" cy="63125"/>
              <a:chOff x="507492" y="1501519"/>
              <a:chExt cx="8129016" cy="63125"/>
            </a:xfrm>
          </p:grpSpPr>
          <p:cxnSp>
            <p:nvCxnSpPr>
              <p:cNvPr id="12" name="Прямая соединительная линия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Заголовок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ru-RU" smtClean="0"/>
              <a:t>Образец заголовка</a:t>
            </a:r>
            <a:endParaRPr lang="ru-RU" dirty="0"/>
          </a:p>
        </p:txBody>
      </p:sp>
      <p:sp>
        <p:nvSpPr>
          <p:cNvPr id="3" name="Текст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D5ECA7-935A-4FD8-93D7-23732C1E2EF6}" type="datetime1">
              <a:rPr lang="ru-RU" smtClean="0"/>
              <a:pPr/>
              <a:t>15.05.2013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a:t>
            </a:fld>
            <a:endParaRPr lang="ru-RU" dirty="0"/>
          </a:p>
        </p:txBody>
      </p:sp>
      <p:pic>
        <p:nvPicPr>
          <p:cNvPr id="7" name="Рисунок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E15B5995-EAAD-4B88-936A-2694BA427784}" type="datetime1">
              <a:rPr lang="ru-RU" smtClean="0"/>
              <a:pPr/>
              <a:t>15.05.2013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Текст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10490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66110" y="2424112"/>
            <a:ext cx="4919472" cy="3748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FC3E50D8-DC2C-4351-8020-879FBCB0C365}" type="datetime1">
              <a:rPr lang="ru-RU" smtClean="0"/>
              <a:pPr/>
              <a:t>15.05.2013</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A788D3A-FB79-4C9F-ACA7-AFBA1CC45C48}" type="datetime1">
              <a:rPr lang="ru-RU" smtClean="0"/>
              <a:pPr/>
              <a:t>15.05.2013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76846A8-2B25-4890-BF84-C76999A9814B}" type="datetime1">
              <a:rPr lang="ru-RU" smtClean="0"/>
              <a:pPr/>
              <a:t>15.05.2013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b"/>
          <a:lstStyle>
            <a:lvl1pPr>
              <a:defRPr sz="3200"/>
            </a:lvl1pPr>
          </a:lstStyle>
          <a:p>
            <a:r>
              <a:rPr lang="ru-RU" smtClean="0"/>
              <a:t>Образец заголовка</a:t>
            </a:r>
            <a:endParaRPr lang="ru-RU" dirty="0"/>
          </a:p>
        </p:txBody>
      </p:sp>
      <p:sp>
        <p:nvSpPr>
          <p:cNvPr id="3" name="Объект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D2B6B52-052B-4DA3-A5FE-0C286BC30F69}" type="datetime1">
              <a:rPr lang="ru-RU" smtClean="0"/>
              <a:pPr/>
              <a:t>15.05.2013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a:t>
            </a:fld>
            <a:endParaRPr lang="ru-RU"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p>
          <a:p>
            <a:pPr lvl="5"/>
            <a:r>
              <a:rPr lang="ru-RU" dirty="0" smtClean="0"/>
              <a:t>Шестой уровень</a:t>
            </a:r>
          </a:p>
          <a:p>
            <a:pPr lvl="6"/>
            <a:r>
              <a:rPr lang="ru-RU" dirty="0" smtClean="0"/>
              <a:t>Седьмой уровень</a:t>
            </a:r>
          </a:p>
          <a:p>
            <a:pPr lvl="7"/>
            <a:r>
              <a:rPr lang="ru-RU" dirty="0" smtClean="0"/>
              <a:t>Восьмой уровень</a:t>
            </a:r>
          </a:p>
          <a:p>
            <a:pPr lvl="8"/>
            <a:r>
              <a:rPr lang="ru-RU" dirty="0" smtClean="0"/>
              <a:t>Девятый уровень</a:t>
            </a:r>
            <a:endParaRPr lang="ru-RU" dirty="0"/>
          </a:p>
        </p:txBody>
      </p:sp>
      <p:sp>
        <p:nvSpPr>
          <p:cNvPr id="4" name="Дата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9C5E31CC-9E84-4800-A2DD-3862C8D805CF}" type="datetime1">
              <a:rPr lang="ru-RU" smtClean="0"/>
              <a:pPr/>
              <a:t>15.05.2013</a:t>
            </a:fld>
            <a:endParaRPr lang="ru-RU" dirty="0"/>
          </a:p>
        </p:txBody>
      </p:sp>
      <p:sp>
        <p:nvSpPr>
          <p:cNvPr id="5" name="Нижний колонтитул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lang="ru-RU" dirty="0"/>
          </a:p>
        </p:txBody>
      </p:sp>
      <p:sp>
        <p:nvSpPr>
          <p:cNvPr id="6" name="Номер слайда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lang="ru-RU" smtClean="0"/>
              <a:pPr/>
              <a:t>‹#›</a:t>
            </a:fld>
            <a:endParaRPr lang="ru-RU" dirty="0"/>
          </a:p>
        </p:txBody>
      </p:sp>
      <p:grpSp>
        <p:nvGrpSpPr>
          <p:cNvPr id="15" name="Группа 14"/>
          <p:cNvGrpSpPr/>
          <p:nvPr/>
        </p:nvGrpSpPr>
        <p:grpSpPr>
          <a:xfrm>
            <a:off x="1103376" y="1219201"/>
            <a:ext cx="9985248" cy="84403"/>
            <a:chOff x="1073150" y="1219201"/>
            <a:chExt cx="10058400" cy="63125"/>
          </a:xfrm>
        </p:grpSpPr>
        <p:cxnSp>
          <p:nvCxnSpPr>
            <p:cNvPr id="13" name="Прямая соединительная линия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vumatveev@hse.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60867" y="2192866"/>
            <a:ext cx="6678083" cy="2633134"/>
          </a:xfrm>
        </p:spPr>
        <p:txBody>
          <a:bodyPr anchor="ctr">
            <a:noAutofit/>
          </a:bodyPr>
          <a:lstStyle/>
          <a:p>
            <a:r>
              <a:rPr lang="ru-RU" sz="3800" dirty="0" smtClean="0">
                <a:latin typeface="Arial" pitchFamily="34" charset="0"/>
                <a:cs typeface="Arial" pitchFamily="34" charset="0"/>
              </a:rPr>
              <a:t>Новации и изменения правового статуса некоммерческих организаций в свете проекта части </a:t>
            </a:r>
            <a:r>
              <a:rPr lang="en-US" sz="3800" dirty="0" smtClean="0">
                <a:latin typeface="Arial" pitchFamily="34" charset="0"/>
                <a:cs typeface="Arial" pitchFamily="34" charset="0"/>
              </a:rPr>
              <a:t>I</a:t>
            </a:r>
            <a:r>
              <a:rPr lang="ru-RU" sz="3800" dirty="0" smtClean="0">
                <a:latin typeface="Arial" pitchFamily="34" charset="0"/>
                <a:cs typeface="Arial" pitchFamily="34" charset="0"/>
              </a:rPr>
              <a:t> ГК </a:t>
            </a:r>
            <a:r>
              <a:rPr lang="ru-RU" sz="3800" dirty="0" smtClean="0"/>
              <a:t>РФ</a:t>
            </a:r>
            <a:endParaRPr lang="ru-RU" sz="3800" dirty="0"/>
          </a:p>
        </p:txBody>
      </p:sp>
      <p:sp>
        <p:nvSpPr>
          <p:cNvPr id="7" name="Подзаголовок 6"/>
          <p:cNvSpPr>
            <a:spLocks noGrp="1"/>
          </p:cNvSpPr>
          <p:nvPr>
            <p:ph type="subTitle" idx="1"/>
          </p:nvPr>
        </p:nvSpPr>
        <p:spPr>
          <a:xfrm>
            <a:off x="165099" y="4927599"/>
            <a:ext cx="6481233" cy="626533"/>
          </a:xfrm>
        </p:spPr>
        <p:txBody>
          <a:bodyPr>
            <a:normAutofit/>
          </a:bodyPr>
          <a:lstStyle/>
          <a:p>
            <a:pPr marL="0" indent="0" algn="l">
              <a:spcBef>
                <a:spcPts val="0"/>
              </a:spcBef>
              <a:buNone/>
            </a:pPr>
            <a:r>
              <a:rPr lang="ru-RU" dirty="0" smtClean="0">
                <a:latin typeface="Arial" pitchFamily="34" charset="0"/>
                <a:cs typeface="Arial" pitchFamily="34" charset="0"/>
              </a:rPr>
              <a:t>Матвеев В.Ю. Научный сотрудник </a:t>
            </a:r>
          </a:p>
          <a:p>
            <a:pPr marL="0" indent="0" algn="l">
              <a:spcBef>
                <a:spcPts val="0"/>
              </a:spcBef>
              <a:buNone/>
            </a:pPr>
            <a:r>
              <a:rPr lang="ru-RU" dirty="0" smtClean="0">
                <a:latin typeface="Arial" pitchFamily="34" charset="0"/>
                <a:cs typeface="Arial" pitchFamily="34" charset="0"/>
              </a:rPr>
              <a:t>Института образования НИУ ВШЭ</a:t>
            </a:r>
            <a:endParaRPr lang="ru-RU" sz="1800" b="0" i="0" dirty="0">
              <a:latin typeface="Arial" pitchFamily="34" charset="0"/>
              <a:cs typeface="Arial" pitchFamily="34" charset="0"/>
            </a:endParaRPr>
          </a:p>
        </p:txBody>
      </p:sp>
      <p:pic>
        <p:nvPicPr>
          <p:cNvPr id="4" name="Рисунок 3" descr="Открытая книга на столе на фоне расплывчатого изображения книжных полок."/>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l="8890" r="8890"/>
          <a:stretch>
            <a:fillRect/>
          </a:stretch>
        </p:blipFill>
        <p:spPr/>
      </p:pic>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Bef>
                <a:spcPts val="1"/>
              </a:spcBef>
            </a:pPr>
            <a:r>
              <a:rPr lang="ru-RU" dirty="0" smtClean="0">
                <a:solidFill>
                  <a:srgbClr val="514843"/>
                </a:solidFill>
                <a:latin typeface="Arial" pitchFamily="34" charset="0"/>
                <a:cs typeface="Arial" pitchFamily="34" charset="0"/>
              </a:rPr>
              <a:t>Проект части </a:t>
            </a:r>
            <a:r>
              <a:rPr lang="en-US" dirty="0" smtClean="0">
                <a:solidFill>
                  <a:srgbClr val="514843"/>
                </a:solidFill>
                <a:latin typeface="Arial" pitchFamily="34" charset="0"/>
                <a:cs typeface="Arial" pitchFamily="34" charset="0"/>
              </a:rPr>
              <a:t>I </a:t>
            </a:r>
            <a:r>
              <a:rPr lang="ru-RU" dirty="0" smtClean="0">
                <a:solidFill>
                  <a:srgbClr val="514843"/>
                </a:solidFill>
                <a:latin typeface="Arial" pitchFamily="34" charset="0"/>
                <a:cs typeface="Arial" pitchFamily="34" charset="0"/>
              </a:rPr>
              <a:t>ГК РФ</a:t>
            </a:r>
            <a:endParaRPr lang="ru-RU" sz="3200" b="0" i="0" dirty="0">
              <a:solidFill>
                <a:srgbClr val="514843"/>
              </a:solidFill>
              <a:latin typeface="Arial" pitchFamily="34" charset="0"/>
              <a:cs typeface="Arial" pitchFamily="34" charset="0"/>
            </a:endParaRPr>
          </a:p>
        </p:txBody>
      </p:sp>
      <p:pic>
        <p:nvPicPr>
          <p:cNvPr id="5" name="Рисунок 4" descr="Изображение крупным планом книг на полках с расплывчатым изображением других книг на переднем и заднем плане."/>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3155" r="3155"/>
          <a:stretch>
            <a:fillRect/>
          </a:stretch>
        </p:blipFill>
        <p:spPr/>
      </p:pic>
      <p:sp>
        <p:nvSpPr>
          <p:cNvPr id="4" name="Текст 3"/>
          <p:cNvSpPr>
            <a:spLocks noGrp="1"/>
          </p:cNvSpPr>
          <p:nvPr>
            <p:ph type="body" sz="half" idx="2"/>
          </p:nvPr>
        </p:nvSpPr>
        <p:spPr/>
        <p:txBody>
          <a:bodyPr>
            <a:normAutofit/>
          </a:bodyPr>
          <a:lstStyle/>
          <a:p>
            <a:pPr marL="0" indent="0" algn="l" defTabSz="914400">
              <a:spcBef>
                <a:spcPts val="1800"/>
              </a:spcBef>
              <a:buNone/>
            </a:pPr>
            <a:r>
              <a:rPr lang="ru-RU" sz="4000" b="0" i="0" dirty="0" smtClean="0">
                <a:solidFill>
                  <a:srgbClr val="514843"/>
                </a:solidFill>
                <a:latin typeface="Arial" pitchFamily="34" charset="0"/>
                <a:cs typeface="Arial" pitchFamily="34" charset="0"/>
              </a:rPr>
              <a:t>Изменения в правовом положении учреждений</a:t>
            </a:r>
            <a:endParaRPr lang="ru-RU" sz="4000" b="0" i="0" dirty="0">
              <a:solidFill>
                <a:srgbClr val="514843"/>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0FF54DE5-C571-48E8-A5BC-B369434E2F44}" type="slidenum">
              <a:rPr lang="ru-RU" smtClean="0"/>
              <a:pPr/>
              <a:t>10</a:t>
            </a:fld>
            <a:endParaRPr lang="ru-RU" dirty="0"/>
          </a:p>
        </p:txBody>
      </p: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Учреждения по проекту </a:t>
            </a:r>
            <a:r>
              <a:rPr lang="en-US" dirty="0" smtClean="0">
                <a:latin typeface="Arial" pitchFamily="34" charset="0"/>
                <a:cs typeface="Arial" pitchFamily="34" charset="0"/>
              </a:rPr>
              <a:t>I</a:t>
            </a:r>
            <a:r>
              <a:rPr lang="ru-RU" dirty="0" smtClean="0">
                <a:latin typeface="Arial" pitchFamily="34" charset="0"/>
                <a:cs typeface="Arial" pitchFamily="34" charset="0"/>
              </a:rPr>
              <a:t> части ГК РФ</a:t>
            </a:r>
            <a:endParaRPr lang="ru-RU" dirty="0">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Действующий ГК РФ</a:t>
            </a:r>
            <a:r>
              <a:rPr lang="ru-RU" dirty="0" smtClean="0"/>
              <a:t>		</a:t>
            </a:r>
            <a:endParaRPr lang="ru-RU" dirty="0"/>
          </a:p>
        </p:txBody>
      </p:sp>
      <p:sp>
        <p:nvSpPr>
          <p:cNvPr id="5" name="Содержимое 4"/>
          <p:cNvSpPr>
            <a:spLocks noGrp="1"/>
          </p:cNvSpPr>
          <p:nvPr>
            <p:ph sz="half" idx="2"/>
          </p:nvPr>
        </p:nvSpPr>
        <p:spPr/>
        <p:txBody>
          <a:bodyPr>
            <a:normAutofit/>
          </a:bodyPr>
          <a:lstStyle/>
          <a:p>
            <a:r>
              <a:rPr lang="ru-RU" dirty="0" smtClean="0">
                <a:latin typeface="Arial" pitchFamily="34" charset="0"/>
                <a:cs typeface="Arial" pitchFamily="34" charset="0"/>
              </a:rPr>
              <a:t>Учреждением признается некоммерческая организация, созданная собственником для осуществления управленческих, социально-культурных или иных функций некоммерческого характера.</a:t>
            </a:r>
          </a:p>
          <a:p>
            <a:endParaRPr lang="ru-RU" dirty="0"/>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Проект</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normAutofit/>
          </a:bodyPr>
          <a:lstStyle/>
          <a:p>
            <a:r>
              <a:rPr lang="ru-RU" dirty="0" smtClean="0">
                <a:latin typeface="Arial" pitchFamily="34" charset="0"/>
                <a:cs typeface="Arial" pitchFamily="34" charset="0"/>
              </a:rPr>
              <a:t>Учреждением признается </a:t>
            </a:r>
            <a:r>
              <a:rPr lang="ru-RU" dirty="0" smtClean="0">
                <a:solidFill>
                  <a:srgbClr val="FF0000"/>
                </a:solidFill>
                <a:latin typeface="Arial" pitchFamily="34" charset="0"/>
                <a:cs typeface="Arial" pitchFamily="34" charset="0"/>
              </a:rPr>
              <a:t>унитарная </a:t>
            </a:r>
            <a:r>
              <a:rPr lang="ru-RU" dirty="0" smtClean="0">
                <a:latin typeface="Arial" pitchFamily="34" charset="0"/>
                <a:cs typeface="Arial" pitchFamily="34" charset="0"/>
              </a:rPr>
              <a:t>некоммерческая организация, созданная собственником для осуществления управленческих, социально-культурных или иных функций некоммерческого характера.</a:t>
            </a:r>
          </a:p>
          <a:p>
            <a:endParaRPr lang="ru-RU" dirty="0"/>
          </a:p>
        </p:txBody>
      </p:sp>
      <p:sp>
        <p:nvSpPr>
          <p:cNvPr id="10" name="Номер слайда 9"/>
          <p:cNvSpPr>
            <a:spLocks noGrp="1"/>
          </p:cNvSpPr>
          <p:nvPr>
            <p:ph type="sldNum" sz="quarter" idx="12"/>
          </p:nvPr>
        </p:nvSpPr>
        <p:spPr/>
        <p:txBody>
          <a:bodyPr/>
          <a:lstStyle/>
          <a:p>
            <a:fld id="{0FF54DE5-C571-48E8-A5BC-B369434E2F44}" type="slidenum">
              <a:rPr lang="ru-RU" smtClean="0"/>
              <a:pPr/>
              <a:t>11</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Учреждения по проекту </a:t>
            </a:r>
            <a:r>
              <a:rPr lang="en-US" dirty="0" smtClean="0">
                <a:latin typeface="Arial" pitchFamily="34" charset="0"/>
                <a:cs typeface="Arial" pitchFamily="34" charset="0"/>
              </a:rPr>
              <a:t>I</a:t>
            </a:r>
            <a:r>
              <a:rPr lang="ru-RU" dirty="0" smtClean="0">
                <a:latin typeface="Arial" pitchFamily="34" charset="0"/>
                <a:cs typeface="Arial" pitchFamily="34" charset="0"/>
              </a:rPr>
              <a:t> части ГК РФ</a:t>
            </a:r>
            <a:endParaRPr lang="ru-RU" dirty="0">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Действующий ГК РФ	</a:t>
            </a:r>
            <a:r>
              <a:rPr lang="ru-RU" dirty="0" smtClean="0"/>
              <a:t>	</a:t>
            </a:r>
            <a:endParaRPr lang="ru-RU" dirty="0"/>
          </a:p>
        </p:txBody>
      </p:sp>
      <p:sp>
        <p:nvSpPr>
          <p:cNvPr id="5" name="Содержимое 4"/>
          <p:cNvSpPr>
            <a:spLocks noGrp="1"/>
          </p:cNvSpPr>
          <p:nvPr>
            <p:ph sz="half" idx="2"/>
          </p:nvPr>
        </p:nvSpPr>
        <p:spPr/>
        <p:txBody>
          <a:bodyPr>
            <a:normAutofit/>
          </a:bodyPr>
          <a:lstStyle/>
          <a:p>
            <a:r>
              <a:rPr lang="ru-RU" dirty="0" smtClean="0">
                <a:latin typeface="Arial" pitchFamily="34" charset="0"/>
                <a:cs typeface="Arial" pitchFamily="34" charset="0"/>
              </a:rPr>
              <a:t>Специально не отмечается.</a:t>
            </a:r>
          </a:p>
          <a:p>
            <a:endParaRPr lang="ru-RU" dirty="0"/>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Проект</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normAutofit/>
          </a:bodyPr>
          <a:lstStyle/>
          <a:p>
            <a:r>
              <a:rPr lang="ru-RU" dirty="0" smtClean="0">
                <a:latin typeface="Arial" pitchFamily="34" charset="0"/>
                <a:cs typeface="Arial" pitchFamily="34" charset="0"/>
              </a:rPr>
              <a:t>Учредитель является собственником имущества созданного им учреждения. </a:t>
            </a:r>
          </a:p>
          <a:p>
            <a:r>
              <a:rPr lang="ru-RU" dirty="0" smtClean="0">
                <a:latin typeface="Arial" pitchFamily="34" charset="0"/>
                <a:cs typeface="Arial" pitchFamily="34" charset="0"/>
              </a:rPr>
              <a:t>На имущество, закрепленное собственником за учреждением или приобретенное учреждением в соответствии с п. 4 ст. 50 Проекта, оно приобретает ПОУ в соответствии со ст. 306 Проекта. </a:t>
            </a:r>
          </a:p>
          <a:p>
            <a:r>
              <a:rPr lang="ru-RU" dirty="0" smtClean="0">
                <a:latin typeface="Arial" pitchFamily="34" charset="0"/>
                <a:cs typeface="Arial" pitchFamily="34" charset="0"/>
              </a:rPr>
              <a:t>При создании учреждений не допускается </a:t>
            </a:r>
            <a:r>
              <a:rPr lang="ru-RU" dirty="0" err="1" smtClean="0">
                <a:latin typeface="Arial" pitchFamily="34" charset="0"/>
                <a:cs typeface="Arial" pitchFamily="34" charset="0"/>
              </a:rPr>
              <a:t>соучредительство</a:t>
            </a:r>
            <a:r>
              <a:rPr lang="ru-RU" dirty="0" smtClean="0">
                <a:latin typeface="Arial" pitchFamily="34" charset="0"/>
                <a:cs typeface="Arial" pitchFamily="34" charset="0"/>
              </a:rPr>
              <a:t> нескольких лиц.</a:t>
            </a:r>
          </a:p>
          <a:p>
            <a:endParaRPr lang="ru-RU" dirty="0"/>
          </a:p>
        </p:txBody>
      </p:sp>
      <p:sp>
        <p:nvSpPr>
          <p:cNvPr id="10" name="Номер слайда 9"/>
          <p:cNvSpPr>
            <a:spLocks noGrp="1"/>
          </p:cNvSpPr>
          <p:nvPr>
            <p:ph type="sldNum" sz="quarter" idx="12"/>
          </p:nvPr>
        </p:nvSpPr>
        <p:spPr/>
        <p:txBody>
          <a:bodyPr/>
          <a:lstStyle/>
          <a:p>
            <a:fld id="{0FF54DE5-C571-48E8-A5BC-B369434E2F44}" type="slidenum">
              <a:rPr lang="ru-RU" smtClean="0"/>
              <a:pPr/>
              <a:t>12</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Учреждения по проекту </a:t>
            </a:r>
            <a:r>
              <a:rPr lang="en-US" dirty="0" smtClean="0">
                <a:latin typeface="Arial" pitchFamily="34" charset="0"/>
                <a:cs typeface="Arial" pitchFamily="34" charset="0"/>
              </a:rPr>
              <a:t>I</a:t>
            </a:r>
            <a:r>
              <a:rPr lang="ru-RU" dirty="0" smtClean="0">
                <a:latin typeface="Arial" pitchFamily="34" charset="0"/>
                <a:cs typeface="Arial" pitchFamily="34" charset="0"/>
              </a:rPr>
              <a:t> части ГК РФ</a:t>
            </a:r>
            <a:endParaRPr lang="ru-RU" dirty="0">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Действующий ГК РФ	</a:t>
            </a:r>
            <a:r>
              <a:rPr lang="ru-RU" dirty="0" smtClean="0"/>
              <a:t>	</a:t>
            </a:r>
            <a:endParaRPr lang="ru-RU" dirty="0"/>
          </a:p>
        </p:txBody>
      </p:sp>
      <p:sp>
        <p:nvSpPr>
          <p:cNvPr id="5" name="Содержимое 4"/>
          <p:cNvSpPr>
            <a:spLocks noGrp="1"/>
          </p:cNvSpPr>
          <p:nvPr>
            <p:ph sz="half" idx="2"/>
          </p:nvPr>
        </p:nvSpPr>
        <p:spPr/>
        <p:txBody>
          <a:bodyPr>
            <a:normAutofit/>
          </a:bodyPr>
          <a:lstStyle/>
          <a:p>
            <a:r>
              <a:rPr lang="ru-RU" dirty="0" smtClean="0">
                <a:latin typeface="Arial" pitchFamily="34" charset="0"/>
                <a:cs typeface="Arial" pitchFamily="34" charset="0"/>
              </a:rPr>
              <a:t>Субсидиарная ответственность учредителя для частных и казенных учреждений</a:t>
            </a:r>
          </a:p>
          <a:p>
            <a:r>
              <a:rPr lang="ru-RU" dirty="0" smtClean="0">
                <a:latin typeface="Arial" pitchFamily="34" charset="0"/>
                <a:cs typeface="Arial" pitchFamily="34" charset="0"/>
              </a:rPr>
              <a:t>Автономные и бюджетные учреждения несут ответственность самостоятельно</a:t>
            </a:r>
          </a:p>
          <a:p>
            <a:endParaRPr lang="ru-RU" dirty="0"/>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Проект</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normAutofit/>
          </a:bodyPr>
          <a:lstStyle/>
          <a:p>
            <a:r>
              <a:rPr lang="ru-RU" dirty="0" smtClean="0">
                <a:latin typeface="Arial" pitchFamily="34" charset="0"/>
                <a:cs typeface="Arial" pitchFamily="34" charset="0"/>
              </a:rPr>
              <a:t>Субсидиарная ответственность учредителя для частных и казенных учреждений</a:t>
            </a:r>
          </a:p>
          <a:p>
            <a:r>
              <a:rPr lang="ru-RU" dirty="0" smtClean="0">
                <a:latin typeface="Arial" pitchFamily="34" charset="0"/>
                <a:cs typeface="Arial" pitchFamily="34" charset="0"/>
              </a:rPr>
              <a:t>Субсидиарная ответственность учредителя в ряде случаев для автономных и бюджетных учреждений</a:t>
            </a:r>
          </a:p>
          <a:p>
            <a:endParaRPr lang="ru-RU" dirty="0"/>
          </a:p>
        </p:txBody>
      </p:sp>
      <p:sp>
        <p:nvSpPr>
          <p:cNvPr id="10" name="Номер слайда 9"/>
          <p:cNvSpPr>
            <a:spLocks noGrp="1"/>
          </p:cNvSpPr>
          <p:nvPr>
            <p:ph type="sldNum" sz="quarter" idx="12"/>
          </p:nvPr>
        </p:nvSpPr>
        <p:spPr/>
        <p:txBody>
          <a:bodyPr/>
          <a:lstStyle/>
          <a:p>
            <a:fld id="{0FF54DE5-C571-48E8-A5BC-B369434E2F44}" type="slidenum">
              <a:rPr lang="ru-RU" smtClean="0"/>
              <a:pPr/>
              <a:t>13</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Особенности субсидиарной ответственности собственника бюджетных учреждений</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Бюджетное учреждение отвечает по своим обязательствам всем находящимся у него на ПОУ, в том числе приобретенным за счет доходов, полученных от приносящей доход деятельности, за исключением особо ценного движимого имущества, закрепленного за бюджетным учреждением собственником этого имущества или приобретенного бюджетным учреждением за счет выделенных собственником имущества бюджетного учреждения средств, а также </a:t>
            </a:r>
            <a:r>
              <a:rPr lang="ru-RU" dirty="0" smtClean="0">
                <a:solidFill>
                  <a:srgbClr val="FF0000"/>
                </a:solidFill>
                <a:latin typeface="Arial" pitchFamily="34" charset="0"/>
                <a:cs typeface="Arial" pitchFamily="34" charset="0"/>
              </a:rPr>
              <a:t>за исключением недвижимого имущества независимо от того, за счет каких средств и по каким основаниям оно за бюджетным учреждением закреплено или им приобретено. </a:t>
            </a:r>
          </a:p>
          <a:p>
            <a:r>
              <a:rPr lang="ru-RU" dirty="0" smtClean="0">
                <a:latin typeface="Arial" pitchFamily="34" charset="0"/>
                <a:cs typeface="Arial" pitchFamily="34" charset="0"/>
              </a:rPr>
              <a:t>По </a:t>
            </a:r>
            <a:r>
              <a:rPr lang="ru-RU" dirty="0" smtClean="0">
                <a:solidFill>
                  <a:srgbClr val="FF0000"/>
                </a:solidFill>
                <a:latin typeface="Arial" pitchFamily="34" charset="0"/>
                <a:cs typeface="Arial" pitchFamily="34" charset="0"/>
              </a:rPr>
              <a:t>обязательствам</a:t>
            </a:r>
            <a:r>
              <a:rPr lang="ru-RU" dirty="0" smtClean="0">
                <a:latin typeface="Arial" pitchFamily="34" charset="0"/>
                <a:cs typeface="Arial" pitchFamily="34" charset="0"/>
              </a:rPr>
              <a:t> бюджетного учреждения, </a:t>
            </a:r>
            <a:r>
              <a:rPr lang="ru-RU" dirty="0" smtClean="0">
                <a:solidFill>
                  <a:srgbClr val="FF0000"/>
                </a:solidFill>
                <a:latin typeface="Arial" pitchFamily="34" charset="0"/>
                <a:cs typeface="Arial" pitchFamily="34" charset="0"/>
              </a:rPr>
              <a:t>связанным с причинением вреда гражданам</a:t>
            </a:r>
            <a:r>
              <a:rPr lang="ru-RU" dirty="0" smtClean="0">
                <a:latin typeface="Arial" pitchFamily="34" charset="0"/>
                <a:cs typeface="Arial" pitchFamily="34" charset="0"/>
              </a:rPr>
              <a:t>, при недостаточности такого имущества субсидиарную ответственность несет собственник имущества бюджетного учреждения.</a:t>
            </a:r>
          </a:p>
        </p:txBody>
      </p:sp>
      <p:sp>
        <p:nvSpPr>
          <p:cNvPr id="6" name="Номер слайда 5"/>
          <p:cNvSpPr>
            <a:spLocks noGrp="1"/>
          </p:cNvSpPr>
          <p:nvPr>
            <p:ph type="sldNum" sz="quarter" idx="12"/>
          </p:nvPr>
        </p:nvSpPr>
        <p:spPr/>
        <p:txBody>
          <a:bodyPr/>
          <a:lstStyle/>
          <a:p>
            <a:fld id="{0FF54DE5-C571-48E8-A5BC-B369434E2F44}" type="slidenum">
              <a:rPr lang="ru-RU" smtClean="0"/>
              <a:pPr/>
              <a:t>14</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Особенности субсидиарной ответственности собственника автономных учреждений</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Автономное учреждение отвечает по своим обязательствам всем находящимся у него на праве оперативного управления имуществом, за исключением недвижимого имущества и особо ценного движимого имущества, закрепленных за автономным учреждением собственником этого имущества или приобретенных автономным учреждением за счет выделенных таким собственником средств. </a:t>
            </a:r>
          </a:p>
          <a:p>
            <a:r>
              <a:rPr lang="ru-RU" dirty="0" smtClean="0">
                <a:latin typeface="Arial" pitchFamily="34" charset="0"/>
                <a:cs typeface="Arial" pitchFamily="34" charset="0"/>
              </a:rPr>
              <a:t>По </a:t>
            </a:r>
            <a:r>
              <a:rPr lang="ru-RU" dirty="0" smtClean="0">
                <a:solidFill>
                  <a:srgbClr val="FF0000"/>
                </a:solidFill>
                <a:latin typeface="Arial" pitchFamily="34" charset="0"/>
                <a:cs typeface="Arial" pitchFamily="34" charset="0"/>
              </a:rPr>
              <a:t>обязательствам</a:t>
            </a:r>
            <a:r>
              <a:rPr lang="ru-RU" dirty="0" smtClean="0">
                <a:latin typeface="Arial" pitchFamily="34" charset="0"/>
                <a:cs typeface="Arial" pitchFamily="34" charset="0"/>
              </a:rPr>
              <a:t> автономного учреждения, </a:t>
            </a:r>
            <a:r>
              <a:rPr lang="ru-RU" dirty="0" smtClean="0">
                <a:solidFill>
                  <a:srgbClr val="FF0000"/>
                </a:solidFill>
                <a:latin typeface="Arial" pitchFamily="34" charset="0"/>
                <a:cs typeface="Arial" pitchFamily="34" charset="0"/>
              </a:rPr>
              <a:t>связанным с причинением вреда гражданам</a:t>
            </a:r>
            <a:r>
              <a:rPr lang="ru-RU" dirty="0" smtClean="0">
                <a:latin typeface="Arial" pitchFamily="34" charset="0"/>
                <a:cs typeface="Arial" pitchFamily="34" charset="0"/>
              </a:rPr>
              <a:t>, при недостаточности такого имущества субсидиарную ответственность несет собственник имущества автономного учреждения.</a:t>
            </a:r>
          </a:p>
        </p:txBody>
      </p:sp>
      <p:sp>
        <p:nvSpPr>
          <p:cNvPr id="6" name="Номер слайда 5"/>
          <p:cNvSpPr>
            <a:spLocks noGrp="1"/>
          </p:cNvSpPr>
          <p:nvPr>
            <p:ph type="sldNum" sz="quarter" idx="12"/>
          </p:nvPr>
        </p:nvSpPr>
        <p:spPr/>
        <p:txBody>
          <a:bodyPr/>
          <a:lstStyle/>
          <a:p>
            <a:fld id="{0FF54DE5-C571-48E8-A5BC-B369434E2F44}" type="slidenum">
              <a:rPr lang="ru-RU" smtClean="0"/>
              <a:pPr/>
              <a:t>15</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Особенности ответственности частных учреждений</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По обязательствам собственника частного учреждения взыскание может быть обращено на </a:t>
            </a:r>
            <a:r>
              <a:rPr lang="ru-RU" dirty="0" smtClean="0">
                <a:solidFill>
                  <a:srgbClr val="FF0000"/>
                </a:solidFill>
                <a:latin typeface="Arial" pitchFamily="34" charset="0"/>
                <a:cs typeface="Arial" pitchFamily="34" charset="0"/>
              </a:rPr>
              <a:t>имущественный комплекс такого учреждения в целом</a:t>
            </a:r>
            <a:r>
              <a:rPr lang="ru-RU" dirty="0" smtClean="0">
                <a:latin typeface="Arial" pitchFamily="34" charset="0"/>
                <a:cs typeface="Arial" pitchFamily="34" charset="0"/>
              </a:rPr>
              <a:t>, что в случае отчуждения имущественного комплекса влечет замену собственника-учредителя.</a:t>
            </a:r>
          </a:p>
        </p:txBody>
      </p:sp>
      <p:sp>
        <p:nvSpPr>
          <p:cNvPr id="6" name="Номер слайда 5"/>
          <p:cNvSpPr>
            <a:spLocks noGrp="1"/>
          </p:cNvSpPr>
          <p:nvPr>
            <p:ph type="sldNum" sz="quarter" idx="12"/>
          </p:nvPr>
        </p:nvSpPr>
        <p:spPr/>
        <p:txBody>
          <a:bodyPr/>
          <a:lstStyle/>
          <a:p>
            <a:fld id="{0FF54DE5-C571-48E8-A5BC-B369434E2F44}" type="slidenum">
              <a:rPr lang="ru-RU" smtClean="0"/>
              <a:pPr/>
              <a:t>16</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Bef>
                <a:spcPts val="1"/>
              </a:spcBef>
            </a:pPr>
            <a:r>
              <a:rPr lang="ru-RU" dirty="0" smtClean="0">
                <a:solidFill>
                  <a:srgbClr val="514843"/>
                </a:solidFill>
                <a:latin typeface="Arial" pitchFamily="34" charset="0"/>
                <a:cs typeface="Arial" pitchFamily="34" charset="0"/>
              </a:rPr>
              <a:t>Проект части </a:t>
            </a:r>
            <a:r>
              <a:rPr lang="en-US" dirty="0" smtClean="0">
                <a:solidFill>
                  <a:srgbClr val="514843"/>
                </a:solidFill>
                <a:latin typeface="Arial" pitchFamily="34" charset="0"/>
                <a:cs typeface="Arial" pitchFamily="34" charset="0"/>
              </a:rPr>
              <a:t>I </a:t>
            </a:r>
            <a:r>
              <a:rPr lang="ru-RU" dirty="0" smtClean="0">
                <a:solidFill>
                  <a:srgbClr val="514843"/>
                </a:solidFill>
                <a:latin typeface="Arial" pitchFamily="34" charset="0"/>
                <a:cs typeface="Arial" pitchFamily="34" charset="0"/>
              </a:rPr>
              <a:t>ГК РФ</a:t>
            </a:r>
            <a:endParaRPr lang="ru-RU" sz="3200" b="0" i="0" dirty="0">
              <a:solidFill>
                <a:srgbClr val="514843"/>
              </a:solidFill>
              <a:latin typeface="Arial" pitchFamily="34" charset="0"/>
              <a:cs typeface="Arial" pitchFamily="34" charset="0"/>
            </a:endParaRPr>
          </a:p>
        </p:txBody>
      </p:sp>
      <p:pic>
        <p:nvPicPr>
          <p:cNvPr id="5" name="Рисунок 4" descr="Изображение крупным планом книг на полках с расплывчатым изображением других книг на переднем и заднем плане."/>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3155" r="3155"/>
          <a:stretch>
            <a:fillRect/>
          </a:stretch>
        </p:blipFill>
        <p:spPr/>
      </p:pic>
      <p:sp>
        <p:nvSpPr>
          <p:cNvPr id="4" name="Текст 3"/>
          <p:cNvSpPr>
            <a:spLocks noGrp="1"/>
          </p:cNvSpPr>
          <p:nvPr>
            <p:ph type="body" sz="half" idx="2"/>
          </p:nvPr>
        </p:nvSpPr>
        <p:spPr/>
        <p:txBody>
          <a:bodyPr>
            <a:normAutofit/>
          </a:bodyPr>
          <a:lstStyle/>
          <a:p>
            <a:pPr marL="0" indent="0" algn="l" defTabSz="914400">
              <a:spcBef>
                <a:spcPts val="1800"/>
              </a:spcBef>
              <a:buNone/>
            </a:pPr>
            <a:r>
              <a:rPr lang="ru-RU" sz="3800" b="0" i="0" dirty="0" smtClean="0">
                <a:solidFill>
                  <a:srgbClr val="514843"/>
                </a:solidFill>
                <a:latin typeface="Arial" pitchFamily="34" charset="0"/>
                <a:cs typeface="Arial" pitchFamily="34" charset="0"/>
              </a:rPr>
              <a:t>Изменения в регулировании вещных прав</a:t>
            </a:r>
            <a:endParaRPr lang="ru-RU" sz="3800" b="0" i="0" dirty="0">
              <a:solidFill>
                <a:srgbClr val="514843"/>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0FF54DE5-C571-48E8-A5BC-B369434E2F44}" type="slidenum">
              <a:rPr lang="ru-RU" smtClean="0"/>
              <a:pPr/>
              <a:t>17</a:t>
            </a:fld>
            <a:endParaRPr lang="ru-RU" dirty="0"/>
          </a:p>
        </p:txBody>
      </p: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Понятие вещного права</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Вещное право предоставляет лицу непосредственное господство над вещью и является основанием осуществления вместе или по отдельности правомочий владения, пользования и распоряжения ею в пределах, установленных настоящим Кодексом.</a:t>
            </a:r>
          </a:p>
        </p:txBody>
      </p:sp>
      <p:sp>
        <p:nvSpPr>
          <p:cNvPr id="6" name="Номер слайда 5"/>
          <p:cNvSpPr>
            <a:spLocks noGrp="1"/>
          </p:cNvSpPr>
          <p:nvPr>
            <p:ph type="sldNum" sz="quarter" idx="12"/>
          </p:nvPr>
        </p:nvSpPr>
        <p:spPr/>
        <p:txBody>
          <a:bodyPr/>
          <a:lstStyle/>
          <a:p>
            <a:fld id="{0FF54DE5-C571-48E8-A5BC-B369434E2F44}" type="slidenum">
              <a:rPr lang="ru-RU" smtClean="0"/>
              <a:pPr/>
              <a:t>18</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Только право оперативного управления</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Предлагается отказаться от деления на право оперативного управления и право хозяйственного ведения, сохранив только право оперативного управления</a:t>
            </a:r>
          </a:p>
        </p:txBody>
      </p:sp>
      <p:sp>
        <p:nvSpPr>
          <p:cNvPr id="6" name="Номер слайда 5"/>
          <p:cNvSpPr>
            <a:spLocks noGrp="1"/>
          </p:cNvSpPr>
          <p:nvPr>
            <p:ph type="sldNum" sz="quarter" idx="12"/>
          </p:nvPr>
        </p:nvSpPr>
        <p:spPr/>
        <p:txBody>
          <a:bodyPr/>
          <a:lstStyle/>
          <a:p>
            <a:fld id="{0FF54DE5-C571-48E8-A5BC-B369434E2F44}" type="slidenum">
              <a:rPr lang="ru-RU" smtClean="0"/>
              <a:pPr/>
              <a:t>19</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Plantagenet Cherokee"/>
                <a:ea typeface="+mj-ea"/>
                <a:cs typeface="+mj-cs"/>
              </a:rPr>
              <a:t>Проект части </a:t>
            </a:r>
            <a:r>
              <a:rPr lang="en-US" sz="2800" b="0" i="0" dirty="0" smtClean="0">
                <a:solidFill>
                  <a:srgbClr val="514843"/>
                </a:solidFill>
                <a:latin typeface="Plantagenet Cherokee"/>
                <a:ea typeface="+mj-ea"/>
                <a:cs typeface="+mj-cs"/>
              </a:rPr>
              <a:t>I </a:t>
            </a:r>
            <a:r>
              <a:rPr lang="ru-RU" sz="2800" b="0" i="0" dirty="0" smtClean="0">
                <a:solidFill>
                  <a:srgbClr val="514843"/>
                </a:solidFill>
                <a:latin typeface="Plantagenet Cherokee"/>
                <a:ea typeface="+mj-ea"/>
                <a:cs typeface="+mj-cs"/>
              </a:rPr>
              <a:t>ГК РФ</a:t>
            </a:r>
            <a:endParaRPr lang="ru-RU" sz="2800" b="0" i="0" dirty="0">
              <a:solidFill>
                <a:srgbClr val="514843"/>
              </a:solidFill>
              <a:latin typeface="Plantagenet Cherokee"/>
              <a:ea typeface="+mj-ea"/>
              <a:cs typeface="+mj-cs"/>
            </a:endParaRPr>
          </a:p>
        </p:txBody>
      </p:sp>
      <p:sp>
        <p:nvSpPr>
          <p:cNvPr id="14" name="Объект 13"/>
          <p:cNvSpPr>
            <a:spLocks noGrp="1"/>
          </p:cNvSpPr>
          <p:nvPr>
            <p:ph idx="1"/>
          </p:nvPr>
        </p:nvSpPr>
        <p:spPr/>
        <p:txBody>
          <a:bodyPr/>
          <a:lstStyle/>
          <a:p>
            <a:pPr>
              <a:buNone/>
            </a:pPr>
            <a:endParaRPr lang="en-US" dirty="0" smtClean="0"/>
          </a:p>
          <a:p>
            <a:pPr>
              <a:buNone/>
            </a:pPr>
            <a:endParaRPr lang="en-US" dirty="0" smtClean="0"/>
          </a:p>
          <a:p>
            <a:pPr>
              <a:buNone/>
            </a:pPr>
            <a:r>
              <a:rPr lang="ru-RU" dirty="0" smtClean="0"/>
              <a:t>Проект Федерального закона № 47538-6 «О внесении изменений в части первую, вторую, третью и четвертую Гражданского кодекса Российской Федерации, а также в отдельные законодательные акты Российской Федерации»</a:t>
            </a:r>
          </a:p>
          <a:p>
            <a:pPr>
              <a:buNone/>
            </a:pPr>
            <a:r>
              <a:rPr lang="ru-RU" dirty="0" smtClean="0"/>
              <a:t>(ред., принятая ГД ФС РФ в I чтении 27.04.2012)</a:t>
            </a:r>
          </a:p>
        </p:txBody>
      </p:sp>
      <p:sp>
        <p:nvSpPr>
          <p:cNvPr id="6" name="Номер слайда 5"/>
          <p:cNvSpPr>
            <a:spLocks noGrp="1"/>
          </p:cNvSpPr>
          <p:nvPr>
            <p:ph type="sldNum" sz="quarter" idx="12"/>
          </p:nvPr>
        </p:nvSpPr>
        <p:spPr/>
        <p:txBody>
          <a:bodyPr/>
          <a:lstStyle/>
          <a:p>
            <a:fld id="{0FF54DE5-C571-48E8-A5BC-B369434E2F44}" type="slidenum">
              <a:rPr lang="ru-RU" smtClean="0"/>
              <a:pPr/>
              <a:t>2</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Права собственника в отношении имущества, находящегося в оперативном управлении</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pPr>
              <a:buNone/>
            </a:pPr>
            <a:r>
              <a:rPr lang="ru-RU" dirty="0" smtClean="0">
                <a:latin typeface="Arial" pitchFamily="34" charset="0"/>
                <a:cs typeface="Arial" pitchFamily="34" charset="0"/>
              </a:rPr>
              <a:t>Собственник имущества, находящегося в оперативном управлении, в соответствии с законом: </a:t>
            </a:r>
          </a:p>
          <a:p>
            <a:r>
              <a:rPr lang="ru-RU" dirty="0" smtClean="0">
                <a:latin typeface="Arial" pitchFamily="34" charset="0"/>
                <a:cs typeface="Arial" pitchFamily="34" charset="0"/>
              </a:rPr>
              <a:t>решает вопросы создания предприятия или учреждения, </a:t>
            </a:r>
          </a:p>
          <a:p>
            <a:r>
              <a:rPr lang="ru-RU" dirty="0" smtClean="0">
                <a:latin typeface="Arial" pitchFamily="34" charset="0"/>
                <a:cs typeface="Arial" pitchFamily="34" charset="0"/>
              </a:rPr>
              <a:t>определения предмета и целей его деятельности, </a:t>
            </a:r>
          </a:p>
          <a:p>
            <a:r>
              <a:rPr lang="ru-RU" dirty="0" smtClean="0">
                <a:latin typeface="Arial" pitchFamily="34" charset="0"/>
                <a:cs typeface="Arial" pitchFamily="34" charset="0"/>
              </a:rPr>
              <a:t>реорганизации и ликвидации, </a:t>
            </a:r>
          </a:p>
          <a:p>
            <a:r>
              <a:rPr lang="ru-RU" dirty="0" smtClean="0">
                <a:latin typeface="Arial" pitchFamily="34" charset="0"/>
                <a:cs typeface="Arial" pitchFamily="34" charset="0"/>
              </a:rPr>
              <a:t>осуществляет контроль за использованием по назначению и сохранностью принадлежащего предприятию или учреждению имущества, </a:t>
            </a:r>
          </a:p>
          <a:p>
            <a:r>
              <a:rPr lang="ru-RU" dirty="0" smtClean="0">
                <a:latin typeface="Arial" pitchFamily="34" charset="0"/>
                <a:cs typeface="Arial" pitchFamily="34" charset="0"/>
              </a:rPr>
              <a:t>осуществляет иные полномочия, предусмотренные законом или уставом предприятия или учреждения.</a:t>
            </a:r>
          </a:p>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20</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Права собственника в отношении имущества, находящегося в оперативном управлении</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ru-RU" dirty="0" smtClean="0">
                <a:latin typeface="Arial" pitchFamily="34" charset="0"/>
                <a:cs typeface="Arial" pitchFamily="34" charset="0"/>
              </a:rPr>
              <a:t>Собственник имеет право на получение части прибыли от использования имущества, находящегося в оперативном управлении </a:t>
            </a:r>
            <a:r>
              <a:rPr lang="ru-RU" dirty="0" smtClean="0">
                <a:solidFill>
                  <a:srgbClr val="FF0000"/>
                </a:solidFill>
                <a:latin typeface="Arial" pitchFamily="34" charset="0"/>
                <a:cs typeface="Arial" pitchFamily="34" charset="0"/>
              </a:rPr>
              <a:t>предприятия</a:t>
            </a:r>
            <a:r>
              <a:rPr lang="ru-RU" dirty="0" smtClean="0">
                <a:latin typeface="Arial" pitchFamily="34" charset="0"/>
                <a:cs typeface="Arial" pitchFamily="34" charset="0"/>
              </a:rPr>
              <a:t>, не относящегося к казенным, в размере, установленном законом или уставом предприятия.</a:t>
            </a:r>
          </a:p>
          <a:p>
            <a:r>
              <a:rPr lang="ru-RU" dirty="0" smtClean="0">
                <a:latin typeface="Arial" pitchFamily="34" charset="0"/>
                <a:cs typeface="Arial" pitchFamily="34" charset="0"/>
              </a:rPr>
              <a:t>Собственник имущества казенных предприятий или </a:t>
            </a:r>
            <a:r>
              <a:rPr lang="ru-RU" dirty="0" smtClean="0">
                <a:solidFill>
                  <a:srgbClr val="FF0000"/>
                </a:solidFill>
                <a:latin typeface="Arial" pitchFamily="34" charset="0"/>
                <a:cs typeface="Arial" pitchFamily="34" charset="0"/>
              </a:rPr>
              <a:t>учреждений, за исключением казенных</a:t>
            </a:r>
            <a:r>
              <a:rPr lang="ru-RU" dirty="0" smtClean="0">
                <a:latin typeface="Arial" pitchFamily="34" charset="0"/>
                <a:cs typeface="Arial" pitchFamily="34" charset="0"/>
              </a:rPr>
              <a:t>, вправе устанавливать порядок распределения их доходов, полученных за счет разрешенной им приносящей доходы деятельности.</a:t>
            </a:r>
          </a:p>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21</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itchFamily="34" charset="0"/>
                <a:cs typeface="Arial" pitchFamily="34" charset="0"/>
              </a:rPr>
              <a:t>Изъятие неиспользуемого или используемого не по назначению имущества</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ru-RU" sz="2800" dirty="0" smtClean="0">
                <a:solidFill>
                  <a:srgbClr val="FF0000"/>
                </a:solidFill>
                <a:latin typeface="Arial" pitchFamily="34" charset="0"/>
                <a:cs typeface="Arial" pitchFamily="34" charset="0"/>
              </a:rPr>
              <a:t>Было:</a:t>
            </a:r>
          </a:p>
          <a:p>
            <a:r>
              <a:rPr lang="ru-RU" dirty="0" smtClean="0">
                <a:latin typeface="Arial" pitchFamily="34" charset="0"/>
                <a:cs typeface="Arial" pitchFamily="34" charset="0"/>
              </a:rPr>
              <a:t>Собственник имущества вправе изъять излишнее, неиспользуемое или используемое не по назначению имущество, закрепленное им за учреждением или казенным предприятием либо приобретенное учреждением или казенным предприятием за счет средств, выделенных ему собственником на приобретение этого имущества. </a:t>
            </a:r>
          </a:p>
          <a:p>
            <a:r>
              <a:rPr lang="ru-RU" dirty="0" smtClean="0">
                <a:latin typeface="Arial" pitchFamily="34" charset="0"/>
                <a:cs typeface="Arial" pitchFamily="34" charset="0"/>
              </a:rPr>
              <a:t>Имуществом, изъятым у учреждения или казенного предприятия, собственник этого имущества вправе распорядиться по своему усмотрению.</a:t>
            </a:r>
          </a:p>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22</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itchFamily="34" charset="0"/>
                <a:cs typeface="Arial" pitchFamily="34" charset="0"/>
              </a:rPr>
              <a:t>Изъятие неиспользуемого или используемого не по назначению имущества</a:t>
            </a:r>
            <a:endParaRPr lang="ru-RU" dirty="0">
              <a:latin typeface="Arial" pitchFamily="34" charset="0"/>
              <a:cs typeface="Arial" pitchFamily="34" charset="0"/>
            </a:endParaRPr>
          </a:p>
        </p:txBody>
      </p:sp>
      <p:sp>
        <p:nvSpPr>
          <p:cNvPr id="3" name="Содержимое 2"/>
          <p:cNvSpPr>
            <a:spLocks noGrp="1"/>
          </p:cNvSpPr>
          <p:nvPr>
            <p:ph idx="1"/>
          </p:nvPr>
        </p:nvSpPr>
        <p:spPr/>
        <p:txBody>
          <a:bodyPr/>
          <a:lstStyle/>
          <a:p>
            <a:r>
              <a:rPr lang="ru-RU" sz="2800" dirty="0" smtClean="0">
                <a:solidFill>
                  <a:srgbClr val="FF0000"/>
                </a:solidFill>
                <a:latin typeface="Arial" pitchFamily="34" charset="0"/>
                <a:cs typeface="Arial" pitchFamily="34" charset="0"/>
              </a:rPr>
              <a:t>Стало:</a:t>
            </a:r>
          </a:p>
          <a:p>
            <a:r>
              <a:rPr lang="ru-RU" dirty="0" smtClean="0">
                <a:latin typeface="Arial" pitchFamily="34" charset="0"/>
                <a:cs typeface="Arial" pitchFamily="34" charset="0"/>
              </a:rPr>
              <a:t>Собственник имущества вправе изъять неиспользуемое или используемое не по назначению имущество, закрепленное им за казенным предприятием или </a:t>
            </a:r>
            <a:r>
              <a:rPr lang="ru-RU" dirty="0" smtClean="0">
                <a:solidFill>
                  <a:srgbClr val="FF0000"/>
                </a:solidFill>
                <a:latin typeface="Arial" pitchFamily="34" charset="0"/>
                <a:cs typeface="Arial" pitchFamily="34" charset="0"/>
              </a:rPr>
              <a:t>учреждением, не являющимся автономным</a:t>
            </a:r>
            <a:r>
              <a:rPr lang="ru-RU" dirty="0" smtClean="0">
                <a:latin typeface="Arial" pitchFamily="34" charset="0"/>
                <a:cs typeface="Arial" pitchFamily="34" charset="0"/>
              </a:rPr>
              <a:t>, а также приобретенное предприятием или учреждением за счет средств, выделенных ему собственником на приобретение этого имущества.</a:t>
            </a:r>
          </a:p>
          <a:p>
            <a:r>
              <a:rPr lang="ru-RU" dirty="0" smtClean="0">
                <a:latin typeface="Arial" pitchFamily="34" charset="0"/>
                <a:cs typeface="Arial" pitchFamily="34" charset="0"/>
              </a:rPr>
              <a:t>Собственник имущества, установив, что предприятие или учреждение не использует или использует не по назначению имущество должен предупредить предприятие или учреждение о возможности изъятия этого имущества и предоставить разумный срок для устранения нарушения.</a:t>
            </a:r>
          </a:p>
          <a:p>
            <a:r>
              <a:rPr lang="ru-RU" dirty="0" smtClean="0">
                <a:latin typeface="Arial" pitchFamily="34" charset="0"/>
                <a:cs typeface="Arial" pitchFamily="34" charset="0"/>
              </a:rPr>
              <a:t>Изъятие имущества у предприятия или учреждения допускается по решению собственника при условии, что предприятие или учреждение не устранило недостатки, послужившие основанием для соответствующего предупреждения.</a:t>
            </a:r>
          </a:p>
          <a:p>
            <a:endParaRPr lang="ru-RU" dirty="0" smtClean="0"/>
          </a:p>
          <a:p>
            <a:endParaRPr lang="ru-RU" dirty="0"/>
          </a:p>
        </p:txBody>
      </p:sp>
      <p:sp>
        <p:nvSpPr>
          <p:cNvPr id="6" name="Номер слайда 5"/>
          <p:cNvSpPr>
            <a:spLocks noGrp="1"/>
          </p:cNvSpPr>
          <p:nvPr>
            <p:ph type="sldNum" sz="quarter" idx="12"/>
          </p:nvPr>
        </p:nvSpPr>
        <p:spPr/>
        <p:txBody>
          <a:bodyPr/>
          <a:lstStyle/>
          <a:p>
            <a:fld id="{0FF54DE5-C571-48E8-A5BC-B369434E2F44}" type="slidenum">
              <a:rPr lang="ru-RU" smtClean="0"/>
              <a:pPr/>
              <a:t>23</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itchFamily="34" charset="0"/>
                <a:cs typeface="Arial" pitchFamily="34" charset="0"/>
              </a:rPr>
              <a:t>Правомочие распоряжения имуществом предприятия или учреждения</a:t>
            </a:r>
            <a:endParaRPr lang="ru-RU" dirty="0">
              <a:latin typeface="Arial" pitchFamily="34" charset="0"/>
              <a:cs typeface="Arial" pitchFamily="34" charset="0"/>
            </a:endParaRPr>
          </a:p>
        </p:txBody>
      </p:sp>
      <p:sp>
        <p:nvSpPr>
          <p:cNvPr id="4" name="Текст 3"/>
          <p:cNvSpPr>
            <a:spLocks noGrp="1"/>
          </p:cNvSpPr>
          <p:nvPr>
            <p:ph idx="1"/>
          </p:nvPr>
        </p:nvSpPr>
        <p:spPr/>
        <p:txBody>
          <a:bodyPr/>
          <a:lstStyle/>
          <a:p>
            <a:pPr>
              <a:buNone/>
            </a:pPr>
            <a:r>
              <a:rPr lang="ru-RU" dirty="0" smtClean="0">
                <a:latin typeface="Arial" pitchFamily="34" charset="0"/>
                <a:cs typeface="Arial" pitchFamily="34" charset="0"/>
              </a:rPr>
              <a:t>Предприятие или учреждение не вправе:</a:t>
            </a:r>
          </a:p>
          <a:p>
            <a:pPr>
              <a:buNone/>
            </a:pPr>
            <a:endParaRPr lang="ru-RU" dirty="0" smtClean="0">
              <a:latin typeface="Arial" pitchFamily="34" charset="0"/>
              <a:cs typeface="Arial" pitchFamily="34" charset="0"/>
            </a:endParaRPr>
          </a:p>
          <a:p>
            <a:r>
              <a:rPr lang="ru-RU" dirty="0" smtClean="0">
                <a:latin typeface="Arial" pitchFamily="34" charset="0"/>
                <a:cs typeface="Arial" pitchFamily="34" charset="0"/>
              </a:rPr>
              <a:t>продавать принадлежащее ему на ПОУ недвижимое имущество, </a:t>
            </a:r>
          </a:p>
          <a:p>
            <a:r>
              <a:rPr lang="ru-RU" dirty="0" smtClean="0">
                <a:latin typeface="Arial" pitchFamily="34" charset="0"/>
                <a:cs typeface="Arial" pitchFamily="34" charset="0"/>
              </a:rPr>
              <a:t>сдавать его в аренду, </a:t>
            </a:r>
          </a:p>
          <a:p>
            <a:r>
              <a:rPr lang="ru-RU" dirty="0" smtClean="0">
                <a:latin typeface="Arial" pitchFamily="34" charset="0"/>
                <a:cs typeface="Arial" pitchFamily="34" charset="0"/>
              </a:rPr>
              <a:t>отдавать в залог, </a:t>
            </a:r>
          </a:p>
          <a:p>
            <a:r>
              <a:rPr lang="ru-RU" dirty="0" smtClean="0">
                <a:latin typeface="Arial" pitchFamily="34" charset="0"/>
                <a:cs typeface="Arial" pitchFamily="34" charset="0"/>
              </a:rPr>
              <a:t>вносить в качестве вклада в уставный (складочный) капитал хозяйственных обществ и товариществ, </a:t>
            </a:r>
          </a:p>
          <a:p>
            <a:r>
              <a:rPr lang="ru-RU" dirty="0" smtClean="0">
                <a:latin typeface="Arial" pitchFamily="34" charset="0"/>
                <a:cs typeface="Arial" pitchFamily="34" charset="0"/>
              </a:rPr>
              <a:t>иным способом распоряжаться этим имуществом без согласия собственника.</a:t>
            </a:r>
          </a:p>
          <a:p>
            <a:endParaRPr lang="ru-RU" dirty="0">
              <a:latin typeface="Arial" pitchFamily="34" charset="0"/>
              <a:cs typeface="Arial" pitchFamily="34" charset="0"/>
            </a:endParaRPr>
          </a:p>
        </p:txBody>
      </p:sp>
      <p:sp>
        <p:nvSpPr>
          <p:cNvPr id="10" name="Номер слайда 9"/>
          <p:cNvSpPr>
            <a:spLocks noGrp="1"/>
          </p:cNvSpPr>
          <p:nvPr>
            <p:ph type="sldNum" sz="quarter" idx="12"/>
          </p:nvPr>
        </p:nvSpPr>
        <p:spPr/>
        <p:txBody>
          <a:bodyPr/>
          <a:lstStyle/>
          <a:p>
            <a:fld id="{0FF54DE5-C571-48E8-A5BC-B369434E2F44}" type="slidenum">
              <a:rPr lang="ru-RU" smtClean="0"/>
              <a:pPr/>
              <a:t>24</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itchFamily="34" charset="0"/>
                <a:cs typeface="Arial" pitchFamily="34" charset="0"/>
              </a:rPr>
              <a:t>Правомочие распоряжения имуществом предприятия или учреждения</a:t>
            </a:r>
            <a:endParaRPr lang="ru-RU" dirty="0">
              <a:latin typeface="Arial" pitchFamily="34" charset="0"/>
              <a:cs typeface="Arial" pitchFamily="34" charset="0"/>
            </a:endParaRPr>
          </a:p>
        </p:txBody>
      </p:sp>
      <p:sp>
        <p:nvSpPr>
          <p:cNvPr id="4" name="Текст 3"/>
          <p:cNvSpPr>
            <a:spLocks noGrp="1"/>
          </p:cNvSpPr>
          <p:nvPr>
            <p:ph idx="1"/>
          </p:nvPr>
        </p:nvSpPr>
        <p:spPr/>
        <p:txBody>
          <a:bodyPr>
            <a:normAutofit/>
          </a:bodyPr>
          <a:lstStyle/>
          <a:p>
            <a:r>
              <a:rPr lang="ru-RU" dirty="0" smtClean="0">
                <a:latin typeface="Arial" pitchFamily="34" charset="0"/>
                <a:cs typeface="Arial" pitchFamily="34" charset="0"/>
              </a:rPr>
              <a:t>Казенное предприятие или учреждение вправе отчуждать или иным способом распоряжаться движимым имуществом, закрепленным за ним собственником или приобретенным за счет средств, выделенных собственником на приобретение такого имущества, лишь с согласия собственника этого имущества.</a:t>
            </a:r>
          </a:p>
          <a:p>
            <a:endParaRPr lang="ru-RU" dirty="0" smtClean="0">
              <a:latin typeface="Arial" pitchFamily="34" charset="0"/>
              <a:cs typeface="Arial" pitchFamily="34" charset="0"/>
            </a:endParaRPr>
          </a:p>
          <a:p>
            <a:r>
              <a:rPr lang="ru-RU" dirty="0" smtClean="0">
                <a:latin typeface="Arial" pitchFamily="34" charset="0"/>
                <a:cs typeface="Arial" pitchFamily="34" charset="0"/>
              </a:rPr>
              <a:t>Казенные предприятия или учреждения без согласия собственника реализуют производимые ими товары, работы и услуги при осуществлении предпринимательской или иной приносящей доходы деятельности, если иное не установлено законом или иными правовыми актами.</a:t>
            </a:r>
          </a:p>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25</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Arial" pitchFamily="34" charset="0"/>
                <a:cs typeface="Arial" pitchFamily="34" charset="0"/>
              </a:rPr>
              <a:t>Правомочие распоряжения имуществом предприятия или учреждения</a:t>
            </a:r>
            <a:endParaRPr lang="ru-RU" dirty="0">
              <a:latin typeface="Arial" pitchFamily="34" charset="0"/>
              <a:cs typeface="Arial" pitchFamily="34" charset="0"/>
            </a:endParaRPr>
          </a:p>
        </p:txBody>
      </p:sp>
      <p:sp>
        <p:nvSpPr>
          <p:cNvPr id="4" name="Текст 3"/>
          <p:cNvSpPr>
            <a:spLocks noGrp="1"/>
          </p:cNvSpPr>
          <p:nvPr>
            <p:ph idx="1"/>
          </p:nvPr>
        </p:nvSpPr>
        <p:spPr/>
        <p:txBody>
          <a:bodyPr>
            <a:normAutofit/>
          </a:bodyPr>
          <a:lstStyle/>
          <a:p>
            <a:r>
              <a:rPr lang="ru-RU" dirty="0" smtClean="0">
                <a:latin typeface="Arial" pitchFamily="34" charset="0"/>
                <a:cs typeface="Arial" pitchFamily="34" charset="0"/>
              </a:rPr>
              <a:t>АУ не вправе распоряжаться имуществом, относящимся к недвижимому или особо ценному движимому имуществу, которое закреплено за ним собственником или приобретено за счет выделенных собственником средств. Остальным имуществом, в том числе приобретенным за счет разрешенной ему приносящей доходы деятельности либо полученным в качестве пожертвования от граждан или юридических лиц, автономное учреждение вправе распоряжаться самостоятельно.</a:t>
            </a:r>
          </a:p>
          <a:p>
            <a:endParaRPr lang="ru-RU" dirty="0"/>
          </a:p>
        </p:txBody>
      </p:sp>
      <p:sp>
        <p:nvSpPr>
          <p:cNvPr id="7" name="Номер слайда 6"/>
          <p:cNvSpPr>
            <a:spLocks noGrp="1"/>
          </p:cNvSpPr>
          <p:nvPr>
            <p:ph type="sldNum" sz="quarter" idx="12"/>
          </p:nvPr>
        </p:nvSpPr>
        <p:spPr/>
        <p:txBody>
          <a:bodyPr/>
          <a:lstStyle/>
          <a:p>
            <a:fld id="{0FF54DE5-C571-48E8-A5BC-B369434E2F44}" type="slidenum">
              <a:rPr lang="ru-RU" smtClean="0"/>
              <a:pPr/>
              <a:t>26</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3289" y="118145"/>
            <a:ext cx="9980682" cy="1096962"/>
          </a:xfrm>
        </p:spPr>
        <p:txBody>
          <a:bodyPr/>
          <a:lstStyle/>
          <a:p>
            <a:r>
              <a:rPr lang="ru-RU" dirty="0" smtClean="0">
                <a:latin typeface="Arial" pitchFamily="34" charset="0"/>
                <a:cs typeface="Arial" pitchFamily="34" charset="0"/>
              </a:rPr>
              <a:t>Благодарю за внимание!</a:t>
            </a:r>
            <a:endParaRPr lang="ru-RU" dirty="0">
              <a:latin typeface="Arial" pitchFamily="34" charset="0"/>
              <a:cs typeface="Arial" pitchFamily="34" charset="0"/>
            </a:endParaRPr>
          </a:p>
        </p:txBody>
      </p:sp>
      <p:sp>
        <p:nvSpPr>
          <p:cNvPr id="3" name="Содержимое 2"/>
          <p:cNvSpPr>
            <a:spLocks noGrp="1"/>
          </p:cNvSpPr>
          <p:nvPr>
            <p:ph idx="1"/>
          </p:nvPr>
        </p:nvSpPr>
        <p:spPr>
          <a:xfrm>
            <a:off x="979065" y="4527958"/>
            <a:ext cx="9982200" cy="1830897"/>
          </a:xfrm>
        </p:spPr>
        <p:txBody>
          <a:bodyPr>
            <a:normAutofit lnSpcReduction="10000"/>
          </a:bodyPr>
          <a:lstStyle/>
          <a:p>
            <a:pPr>
              <a:buNone/>
            </a:pPr>
            <a:r>
              <a:rPr lang="ru-RU" dirty="0" smtClean="0">
                <a:latin typeface="Arial" pitchFamily="34" charset="0"/>
                <a:cs typeface="Arial" pitchFamily="34" charset="0"/>
              </a:rPr>
              <a:t>Матвеев Виталий Юрьевич</a:t>
            </a:r>
          </a:p>
          <a:p>
            <a:pPr>
              <a:buNone/>
            </a:pPr>
            <a:r>
              <a:rPr lang="ru-RU" dirty="0" smtClean="0">
                <a:latin typeface="Arial" pitchFamily="34" charset="0"/>
                <a:cs typeface="Arial" pitchFamily="34" charset="0"/>
              </a:rPr>
              <a:t>Научный сотрудник </a:t>
            </a:r>
            <a:endParaRPr lang="en-US" dirty="0" smtClean="0">
              <a:latin typeface="Arial" pitchFamily="34" charset="0"/>
              <a:cs typeface="Arial" pitchFamily="34" charset="0"/>
            </a:endParaRPr>
          </a:p>
          <a:p>
            <a:pPr>
              <a:buNone/>
            </a:pPr>
            <a:r>
              <a:rPr lang="ru-RU" dirty="0" smtClean="0">
                <a:latin typeface="Arial" pitchFamily="34" charset="0"/>
                <a:cs typeface="Arial" pitchFamily="34" charset="0"/>
              </a:rPr>
              <a:t>Центр прикладных правовых разработок Института образования НИУ ВШЭ</a:t>
            </a:r>
          </a:p>
          <a:p>
            <a:pPr>
              <a:buNone/>
            </a:pPr>
            <a:r>
              <a:rPr lang="en-US" dirty="0" smtClean="0">
                <a:latin typeface="Arial" pitchFamily="34" charset="0"/>
                <a:cs typeface="Arial" pitchFamily="34" charset="0"/>
                <a:hlinkClick r:id="rId2"/>
              </a:rPr>
              <a:t>vumatveev@hse.ru</a:t>
            </a:r>
            <a:r>
              <a:rPr lang="en-US" dirty="0" smtClean="0">
                <a:latin typeface="Arial" pitchFamily="34" charset="0"/>
                <a:cs typeface="Arial" pitchFamily="34" charset="0"/>
              </a:rPr>
              <a:t> </a:t>
            </a:r>
            <a:endParaRPr lang="ru-RU" dirty="0">
              <a:latin typeface="Arial" pitchFamily="34" charset="0"/>
              <a:cs typeface="Arial" pitchFamily="34" charset="0"/>
            </a:endParaRPr>
          </a:p>
        </p:txBody>
      </p:sp>
      <p:sp>
        <p:nvSpPr>
          <p:cNvPr id="4" name="Номер слайда 3"/>
          <p:cNvSpPr>
            <a:spLocks noGrp="1"/>
          </p:cNvSpPr>
          <p:nvPr>
            <p:ph type="sldNum" sz="quarter" idx="12"/>
          </p:nvPr>
        </p:nvSpPr>
        <p:spPr/>
        <p:txBody>
          <a:bodyPr/>
          <a:lstStyle/>
          <a:p>
            <a:fld id="{0FF54DE5-C571-48E8-A5BC-B369434E2F44}" type="slidenum">
              <a:rPr lang="ru-RU" smtClean="0"/>
              <a:pPr/>
              <a:t>27</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spcBef>
                <a:spcPts val="1"/>
              </a:spcBef>
            </a:pPr>
            <a:r>
              <a:rPr lang="ru-RU" dirty="0" smtClean="0">
                <a:solidFill>
                  <a:srgbClr val="514843"/>
                </a:solidFill>
                <a:latin typeface="Arial" pitchFamily="34" charset="0"/>
                <a:cs typeface="Arial" pitchFamily="34" charset="0"/>
              </a:rPr>
              <a:t>Проект части </a:t>
            </a:r>
            <a:r>
              <a:rPr lang="en-US" dirty="0" smtClean="0">
                <a:solidFill>
                  <a:srgbClr val="514843"/>
                </a:solidFill>
                <a:latin typeface="Arial" pitchFamily="34" charset="0"/>
                <a:cs typeface="Arial" pitchFamily="34" charset="0"/>
              </a:rPr>
              <a:t>I </a:t>
            </a:r>
            <a:r>
              <a:rPr lang="ru-RU" dirty="0" smtClean="0">
                <a:solidFill>
                  <a:srgbClr val="514843"/>
                </a:solidFill>
                <a:latin typeface="Arial" pitchFamily="34" charset="0"/>
                <a:cs typeface="Arial" pitchFamily="34" charset="0"/>
              </a:rPr>
              <a:t>ГК РФ</a:t>
            </a:r>
            <a:endParaRPr lang="ru-RU" sz="3200" b="0" i="0" dirty="0">
              <a:solidFill>
                <a:srgbClr val="514843"/>
              </a:solidFill>
              <a:latin typeface="Arial" pitchFamily="34" charset="0"/>
              <a:cs typeface="Arial" pitchFamily="34" charset="0"/>
            </a:endParaRPr>
          </a:p>
        </p:txBody>
      </p:sp>
      <p:pic>
        <p:nvPicPr>
          <p:cNvPr id="5" name="Рисунок 4" descr="Изображение крупным планом книг на полках с расплывчатым изображением других книг на переднем и заднем плане."/>
          <p:cNvPicPr>
            <a:picLocks noGrp="1" noChangeAspect="1"/>
          </p:cNvPicPr>
          <p:nvPr>
            <p:ph type="pic" idx="1"/>
          </p:nvPr>
        </p:nvPicPr>
        <p:blipFill>
          <a:blip r:embed="rId2" cstate="print">
            <a:extLst>
              <a:ext uri="{28A0092B-C50C-407E-A947-70E740481C1C}">
                <a14:useLocalDpi xmlns:a14="http://schemas.microsoft.com/office/drawing/2010/main" xmlns="" val="0"/>
              </a:ext>
            </a:extLst>
          </a:blip>
          <a:srcRect l="3155" r="3155"/>
          <a:stretch>
            <a:fillRect/>
          </a:stretch>
        </p:blipFill>
        <p:spPr/>
      </p:pic>
      <p:sp>
        <p:nvSpPr>
          <p:cNvPr id="4" name="Текст 3"/>
          <p:cNvSpPr>
            <a:spLocks noGrp="1"/>
          </p:cNvSpPr>
          <p:nvPr>
            <p:ph type="body" sz="half" idx="2"/>
          </p:nvPr>
        </p:nvSpPr>
        <p:spPr/>
        <p:txBody>
          <a:bodyPr>
            <a:normAutofit/>
          </a:bodyPr>
          <a:lstStyle/>
          <a:p>
            <a:pPr marL="0" indent="0" algn="l" defTabSz="914400">
              <a:spcBef>
                <a:spcPts val="1800"/>
              </a:spcBef>
              <a:buNone/>
            </a:pPr>
            <a:r>
              <a:rPr lang="ru-RU" sz="4000" b="0" i="0" dirty="0" smtClean="0">
                <a:solidFill>
                  <a:srgbClr val="514843"/>
                </a:solidFill>
                <a:latin typeface="Arial" pitchFamily="34" charset="0"/>
                <a:cs typeface="Arial" pitchFamily="34" charset="0"/>
              </a:rPr>
              <a:t>Изменения в правовом положении юридических лиц в целом</a:t>
            </a:r>
            <a:endParaRPr lang="ru-RU" sz="4000" b="0" i="0" dirty="0">
              <a:solidFill>
                <a:srgbClr val="514843"/>
              </a:solidFill>
              <a:latin typeface="Arial" pitchFamily="34" charset="0"/>
              <a:cs typeface="Arial" pitchFamily="34" charset="0"/>
            </a:endParaRPr>
          </a:p>
        </p:txBody>
      </p:sp>
      <p:sp>
        <p:nvSpPr>
          <p:cNvPr id="8" name="Номер слайда 7"/>
          <p:cNvSpPr>
            <a:spLocks noGrp="1"/>
          </p:cNvSpPr>
          <p:nvPr>
            <p:ph type="sldNum" sz="quarter" idx="12"/>
          </p:nvPr>
        </p:nvSpPr>
        <p:spPr/>
        <p:txBody>
          <a:bodyPr/>
          <a:lstStyle/>
          <a:p>
            <a:fld id="{0FF54DE5-C571-48E8-A5BC-B369434E2F44}" type="slidenum">
              <a:rPr lang="ru-RU" smtClean="0"/>
              <a:pPr/>
              <a:t>3</a:t>
            </a:fld>
            <a:endParaRPr lang="ru-RU" dirty="0"/>
          </a:p>
        </p:txBody>
      </p:sp>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Предлагаемые изменения общих положений о ЮЛ</a:t>
            </a:r>
            <a:endParaRPr lang="ru-RU" dirty="0">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Действующий ГК РФ		</a:t>
            </a:r>
            <a:endParaRPr lang="ru-RU" dirty="0">
              <a:latin typeface="Arial" pitchFamily="34" charset="0"/>
              <a:cs typeface="Arial" pitchFamily="34" charset="0"/>
            </a:endParaRPr>
          </a:p>
        </p:txBody>
      </p:sp>
      <p:sp>
        <p:nvSpPr>
          <p:cNvPr id="5" name="Содержимое 4"/>
          <p:cNvSpPr>
            <a:spLocks noGrp="1"/>
          </p:cNvSpPr>
          <p:nvPr>
            <p:ph sz="half" idx="2"/>
          </p:nvPr>
        </p:nvSpPr>
        <p:spPr/>
        <p:txBody>
          <a:bodyPr>
            <a:normAutofit lnSpcReduction="10000"/>
          </a:bodyPr>
          <a:lstStyle/>
          <a:p>
            <a:pPr>
              <a:buNone/>
            </a:pPr>
            <a:r>
              <a:rPr lang="ru-RU" dirty="0" smtClean="0">
                <a:latin typeface="Arial" pitchFamily="34" charset="0"/>
                <a:cs typeface="Arial" pitchFamily="34" charset="0"/>
              </a:rPr>
              <a:t>ЮЛ признается организация, которая: </a:t>
            </a:r>
          </a:p>
          <a:p>
            <a:r>
              <a:rPr lang="ru-RU" dirty="0" smtClean="0">
                <a:solidFill>
                  <a:srgbClr val="FF0000"/>
                </a:solidFill>
                <a:latin typeface="Arial" pitchFamily="34" charset="0"/>
                <a:cs typeface="Arial" pitchFamily="34" charset="0"/>
              </a:rPr>
              <a:t>имеет в собственности, ХВ или ОУ обособленное имущество;</a:t>
            </a:r>
          </a:p>
          <a:p>
            <a:r>
              <a:rPr lang="ru-RU" dirty="0" smtClean="0">
                <a:latin typeface="Arial" pitchFamily="34" charset="0"/>
                <a:cs typeface="Arial" pitchFamily="34" charset="0"/>
              </a:rPr>
              <a:t>отвечает по своим обязательствам этим имуществом, </a:t>
            </a:r>
          </a:p>
          <a:p>
            <a:r>
              <a:rPr lang="ru-RU" dirty="0" smtClean="0">
                <a:latin typeface="Arial" pitchFamily="34" charset="0"/>
                <a:cs typeface="Arial" pitchFamily="34" charset="0"/>
              </a:rPr>
              <a:t>может от своего имени приобретать и осуществлять имущественные и личные неимущественные права, нести обязанности;</a:t>
            </a:r>
          </a:p>
          <a:p>
            <a:r>
              <a:rPr lang="ru-RU" dirty="0" smtClean="0">
                <a:latin typeface="Arial" pitchFamily="34" charset="0"/>
                <a:cs typeface="Arial" pitchFamily="34" charset="0"/>
              </a:rPr>
              <a:t> быть истцом и ответчиком в суде.</a:t>
            </a:r>
          </a:p>
          <a:p>
            <a:endParaRPr lang="ru-RU" dirty="0"/>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Проект</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lstStyle/>
          <a:p>
            <a:pPr>
              <a:buNone/>
            </a:pPr>
            <a:r>
              <a:rPr lang="ru-RU" dirty="0" smtClean="0">
                <a:latin typeface="Arial" pitchFamily="34" charset="0"/>
                <a:cs typeface="Arial" pitchFamily="34" charset="0"/>
              </a:rPr>
              <a:t>ЮЛ признается организация, которая:</a:t>
            </a:r>
          </a:p>
          <a:p>
            <a:r>
              <a:rPr lang="ru-RU" dirty="0" smtClean="0">
                <a:latin typeface="Arial" pitchFamily="34" charset="0"/>
                <a:cs typeface="Arial" pitchFamily="34" charset="0"/>
              </a:rPr>
              <a:t> </a:t>
            </a:r>
            <a:r>
              <a:rPr lang="ru-RU" dirty="0" smtClean="0">
                <a:solidFill>
                  <a:srgbClr val="FF0000"/>
                </a:solidFill>
                <a:latin typeface="Arial" pitchFamily="34" charset="0"/>
                <a:cs typeface="Arial" pitchFamily="34" charset="0"/>
              </a:rPr>
              <a:t>имеет обособленное имущество</a:t>
            </a:r>
            <a:r>
              <a:rPr lang="ru-RU" dirty="0" smtClean="0">
                <a:latin typeface="Arial" pitchFamily="34" charset="0"/>
                <a:cs typeface="Arial" pitchFamily="34" charset="0"/>
              </a:rPr>
              <a:t>;</a:t>
            </a:r>
          </a:p>
          <a:p>
            <a:r>
              <a:rPr lang="ru-RU" dirty="0" smtClean="0">
                <a:latin typeface="Arial" pitchFamily="34" charset="0"/>
                <a:cs typeface="Arial" pitchFamily="34" charset="0"/>
              </a:rPr>
              <a:t>отвечает им по своим обязательствам;</a:t>
            </a:r>
          </a:p>
          <a:p>
            <a:r>
              <a:rPr lang="ru-RU" dirty="0" smtClean="0">
                <a:latin typeface="Arial" pitchFamily="34" charset="0"/>
                <a:cs typeface="Arial" pitchFamily="34" charset="0"/>
              </a:rPr>
              <a:t> может от своего имени приобретать и осуществлять гражданские права и нести гражданские обязанности;</a:t>
            </a:r>
          </a:p>
          <a:p>
            <a:r>
              <a:rPr lang="ru-RU" dirty="0" smtClean="0">
                <a:latin typeface="Arial" pitchFamily="34" charset="0"/>
                <a:cs typeface="Arial" pitchFamily="34" charset="0"/>
              </a:rPr>
              <a:t> быть истцом и ответчиком в суде.</a:t>
            </a:r>
          </a:p>
          <a:p>
            <a:endParaRPr lang="ru-RU" dirty="0"/>
          </a:p>
        </p:txBody>
      </p:sp>
      <p:sp>
        <p:nvSpPr>
          <p:cNvPr id="10" name="Номер слайда 9"/>
          <p:cNvSpPr>
            <a:spLocks noGrp="1"/>
          </p:cNvSpPr>
          <p:nvPr>
            <p:ph type="sldNum" sz="quarter" idx="12"/>
          </p:nvPr>
        </p:nvSpPr>
        <p:spPr/>
        <p:txBody>
          <a:bodyPr/>
          <a:lstStyle/>
          <a:p>
            <a:fld id="{0FF54DE5-C571-48E8-A5BC-B369434E2F44}" type="slidenum">
              <a:rPr lang="ru-RU" smtClean="0"/>
              <a:pPr/>
              <a:t>4</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Arial" pitchFamily="34" charset="0"/>
                <a:cs typeface="Arial" pitchFamily="34" charset="0"/>
              </a:rPr>
              <a:t>Предлагаемые изменения общих положений о ЮЛ</a:t>
            </a:r>
            <a:endParaRPr lang="ru-RU" dirty="0">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Действующий ГК РФ	</a:t>
            </a:r>
            <a:r>
              <a:rPr lang="ru-RU" dirty="0" smtClean="0"/>
              <a:t>	</a:t>
            </a:r>
            <a:endParaRPr lang="ru-RU" dirty="0"/>
          </a:p>
        </p:txBody>
      </p:sp>
      <p:sp>
        <p:nvSpPr>
          <p:cNvPr id="5" name="Содержимое 4"/>
          <p:cNvSpPr>
            <a:spLocks noGrp="1"/>
          </p:cNvSpPr>
          <p:nvPr>
            <p:ph sz="half" idx="2"/>
          </p:nvPr>
        </p:nvSpPr>
        <p:spPr/>
        <p:txBody>
          <a:bodyPr>
            <a:normAutofit/>
          </a:bodyPr>
          <a:lstStyle/>
          <a:p>
            <a:pPr>
              <a:buNone/>
            </a:pPr>
            <a:r>
              <a:rPr lang="ru-RU" dirty="0" smtClean="0">
                <a:latin typeface="Arial" pitchFamily="34" charset="0"/>
                <a:cs typeface="Arial" pitchFamily="34" charset="0"/>
              </a:rPr>
              <a:t>ЮЛ не делятся на корпоративные и унитарные ЮЛ</a:t>
            </a:r>
          </a:p>
          <a:p>
            <a:endParaRPr lang="ru-RU" dirty="0"/>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Проект</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normAutofit/>
          </a:bodyPr>
          <a:lstStyle/>
          <a:p>
            <a:r>
              <a:rPr lang="ru-RU" dirty="0" smtClean="0">
                <a:latin typeface="Arial" pitchFamily="34" charset="0"/>
                <a:cs typeface="Arial" pitchFamily="34" charset="0"/>
              </a:rPr>
              <a:t>ЮЛ, учредители (участники, члены) которых обладают правом на участие в управлении их деятельностью (право членства), являются корпоративными организациями (корпорациями). </a:t>
            </a:r>
          </a:p>
          <a:p>
            <a:r>
              <a:rPr lang="ru-RU" dirty="0" smtClean="0">
                <a:latin typeface="Arial" pitchFamily="34" charset="0"/>
                <a:cs typeface="Arial" pitchFamily="34" charset="0"/>
              </a:rPr>
              <a:t>ЮЛ, учредители которых не становятся их участниками и не приобретают в них прав членства, являются унитарными организациями. </a:t>
            </a:r>
          </a:p>
          <a:p>
            <a:endParaRPr lang="ru-RU" dirty="0"/>
          </a:p>
        </p:txBody>
      </p:sp>
      <p:sp>
        <p:nvSpPr>
          <p:cNvPr id="10" name="Номер слайда 9"/>
          <p:cNvSpPr>
            <a:spLocks noGrp="1"/>
          </p:cNvSpPr>
          <p:nvPr>
            <p:ph type="sldNum" sz="quarter" idx="12"/>
          </p:nvPr>
        </p:nvSpPr>
        <p:spPr/>
        <p:txBody>
          <a:bodyPr/>
          <a:lstStyle/>
          <a:p>
            <a:fld id="{0FF54DE5-C571-48E8-A5BC-B369434E2F44}" type="slidenum">
              <a:rPr lang="ru-RU" smtClean="0"/>
              <a:pPr/>
              <a:t>5</a:t>
            </a:fld>
            <a:endParaRPr lang="ru-RU"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Корпоративное и </a:t>
            </a:r>
            <a:r>
              <a:rPr lang="ru-RU" sz="2800" b="0" i="0" dirty="0" smtClean="0">
                <a:solidFill>
                  <a:srgbClr val="514843"/>
                </a:solidFill>
                <a:latin typeface="Arial" pitchFamily="34" charset="0"/>
                <a:cs typeface="Arial" pitchFamily="34" charset="0"/>
              </a:rPr>
              <a:t>унитарное (ст. 65.1)</a:t>
            </a:r>
            <a:endParaRPr lang="ru-RU" sz="2800" b="0" i="0" dirty="0">
              <a:solidFill>
                <a:srgbClr val="514843"/>
              </a:solidFill>
              <a:latin typeface="Arial" pitchFamily="34" charset="0"/>
              <a:cs typeface="Arial" pitchFamily="34" charset="0"/>
            </a:endParaRPr>
          </a:p>
        </p:txBody>
      </p:sp>
      <p:sp>
        <p:nvSpPr>
          <p:cNvPr id="4" name="Текст 3"/>
          <p:cNvSpPr>
            <a:spLocks noGrp="1"/>
          </p:cNvSpPr>
          <p:nvPr>
            <p:ph type="body" idx="1"/>
          </p:nvPr>
        </p:nvSpPr>
        <p:spPr/>
        <p:txBody>
          <a:bodyPr/>
          <a:lstStyle/>
          <a:p>
            <a:r>
              <a:rPr lang="ru-RU" dirty="0" smtClean="0">
                <a:latin typeface="Arial" pitchFamily="34" charset="0"/>
                <a:cs typeface="Arial" pitchFamily="34" charset="0"/>
              </a:rPr>
              <a:t>Корпоративные ЮЛ</a:t>
            </a:r>
            <a:endParaRPr lang="ru-RU" dirty="0">
              <a:latin typeface="Arial" pitchFamily="34" charset="0"/>
              <a:cs typeface="Arial" pitchFamily="34" charset="0"/>
            </a:endParaRPr>
          </a:p>
        </p:txBody>
      </p:sp>
      <p:sp>
        <p:nvSpPr>
          <p:cNvPr id="5" name="Содержимое 4"/>
          <p:cNvSpPr>
            <a:spLocks noGrp="1"/>
          </p:cNvSpPr>
          <p:nvPr>
            <p:ph sz="half" idx="2"/>
          </p:nvPr>
        </p:nvSpPr>
        <p:spPr/>
        <p:txBody>
          <a:bodyPr/>
          <a:lstStyle/>
          <a:p>
            <a:r>
              <a:rPr lang="ru-RU" dirty="0" smtClean="0">
                <a:latin typeface="Arial" pitchFamily="34" charset="0"/>
                <a:cs typeface="Arial" pitchFamily="34" charset="0"/>
              </a:rPr>
              <a:t>Участники (члены) обладают правом на участие в управлении их деятельностью</a:t>
            </a:r>
            <a:endParaRPr lang="ru-RU" dirty="0">
              <a:latin typeface="Arial" pitchFamily="34" charset="0"/>
              <a:cs typeface="Arial" pitchFamily="34" charset="0"/>
            </a:endParaRPr>
          </a:p>
        </p:txBody>
      </p:sp>
      <p:sp>
        <p:nvSpPr>
          <p:cNvPr id="6" name="Текст 5"/>
          <p:cNvSpPr>
            <a:spLocks noGrp="1"/>
          </p:cNvSpPr>
          <p:nvPr>
            <p:ph type="body" sz="quarter" idx="3"/>
          </p:nvPr>
        </p:nvSpPr>
        <p:spPr/>
        <p:txBody>
          <a:bodyPr/>
          <a:lstStyle/>
          <a:p>
            <a:r>
              <a:rPr lang="ru-RU" dirty="0" smtClean="0">
                <a:latin typeface="Arial" pitchFamily="34" charset="0"/>
                <a:cs typeface="Arial" pitchFamily="34" charset="0"/>
              </a:rPr>
              <a:t>Унитарные ЮЛ</a:t>
            </a:r>
            <a:endParaRPr lang="ru-RU" dirty="0">
              <a:latin typeface="Arial" pitchFamily="34" charset="0"/>
              <a:cs typeface="Arial" pitchFamily="34" charset="0"/>
            </a:endParaRPr>
          </a:p>
        </p:txBody>
      </p:sp>
      <p:sp>
        <p:nvSpPr>
          <p:cNvPr id="7" name="Содержимое 6"/>
          <p:cNvSpPr>
            <a:spLocks noGrp="1"/>
          </p:cNvSpPr>
          <p:nvPr>
            <p:ph sz="quarter" idx="4"/>
          </p:nvPr>
        </p:nvSpPr>
        <p:spPr/>
        <p:txBody>
          <a:bodyPr/>
          <a:lstStyle/>
          <a:p>
            <a:r>
              <a:rPr lang="ru-RU" dirty="0" smtClean="0">
                <a:latin typeface="Arial" pitchFamily="34" charset="0"/>
                <a:cs typeface="Arial" pitchFamily="34" charset="0"/>
              </a:rPr>
              <a:t>Учредители не становятся их участниками и не приобретают в них право членства</a:t>
            </a:r>
            <a:endParaRPr lang="ru-RU" dirty="0">
              <a:latin typeface="Arial" pitchFamily="34" charset="0"/>
              <a:cs typeface="Arial" pitchFamily="34" charset="0"/>
            </a:endParaRPr>
          </a:p>
        </p:txBody>
      </p:sp>
      <p:sp>
        <p:nvSpPr>
          <p:cNvPr id="10" name="Номер слайда 9"/>
          <p:cNvSpPr>
            <a:spLocks noGrp="1"/>
          </p:cNvSpPr>
          <p:nvPr>
            <p:ph type="sldNum" sz="quarter" idx="12"/>
          </p:nvPr>
        </p:nvSpPr>
        <p:spPr/>
        <p:txBody>
          <a:bodyPr/>
          <a:lstStyle/>
          <a:p>
            <a:fld id="{0FF54DE5-C571-48E8-A5BC-B369434E2F44}" type="slidenum">
              <a:rPr lang="ru-RU" smtClean="0"/>
              <a:pPr/>
              <a:t>6</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Проект части </a:t>
            </a:r>
            <a:r>
              <a:rPr lang="en-US" sz="2800" b="0" i="0" dirty="0" smtClean="0">
                <a:solidFill>
                  <a:srgbClr val="514843"/>
                </a:solidFill>
                <a:latin typeface="Arial" pitchFamily="34" charset="0"/>
                <a:cs typeface="Arial" pitchFamily="34" charset="0"/>
              </a:rPr>
              <a:t>I </a:t>
            </a:r>
            <a:r>
              <a:rPr lang="ru-RU" sz="2800" b="0" i="0" dirty="0" smtClean="0">
                <a:solidFill>
                  <a:srgbClr val="514843"/>
                </a:solidFill>
                <a:latin typeface="Arial" pitchFamily="34" charset="0"/>
                <a:cs typeface="Arial" pitchFamily="34" charset="0"/>
              </a:rPr>
              <a:t>ГК РФ</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lstStyle/>
          <a:p>
            <a:pPr>
              <a:buNone/>
            </a:pPr>
            <a:endParaRPr lang="en-US" dirty="0" smtClean="0"/>
          </a:p>
          <a:p>
            <a:pPr>
              <a:buNone/>
            </a:pPr>
            <a:endParaRPr lang="en-US" dirty="0" smtClean="0"/>
          </a:p>
          <a:p>
            <a:pPr>
              <a:buNone/>
            </a:pPr>
            <a:r>
              <a:rPr lang="ru-RU" dirty="0" smtClean="0"/>
              <a:t>Предлагается закрытый список некоммерческих организаций</a:t>
            </a:r>
          </a:p>
        </p:txBody>
      </p:sp>
      <p:sp>
        <p:nvSpPr>
          <p:cNvPr id="6" name="Номер слайда 5"/>
          <p:cNvSpPr>
            <a:spLocks noGrp="1"/>
          </p:cNvSpPr>
          <p:nvPr>
            <p:ph type="sldNum" sz="quarter" idx="12"/>
          </p:nvPr>
        </p:nvSpPr>
        <p:spPr/>
        <p:txBody>
          <a:bodyPr/>
          <a:lstStyle/>
          <a:p>
            <a:fld id="{0FF54DE5-C571-48E8-A5BC-B369434E2F44}" type="slidenum">
              <a:rPr lang="ru-RU" smtClean="0"/>
              <a:pPr/>
              <a:t>7</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Некоммерческие корпорации</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потребительские кооперативы, в т.ч. ТСЖ, жилищные, жилищно-строительные, дачные, дачно-строительные и гаражные кооперативы, садоводческие, садово-огороднические (огороднические) и дачные объединения граждан, общества взаимного страхования, кредитные кооперативы (общества взаимного кредита), фонды проката, сельскохозяйственные потребительские кооперативы;</a:t>
            </a:r>
          </a:p>
          <a:p>
            <a:r>
              <a:rPr lang="ru-RU" dirty="0" smtClean="0">
                <a:latin typeface="Arial" pitchFamily="34" charset="0"/>
                <a:cs typeface="Arial" pitchFamily="34" charset="0"/>
              </a:rPr>
              <a:t>общественные организации, в том числе политические партии, казачьи общества и общины коренных малочисленных народов, а также созданные в качестве ЮЛ профсоюзы (профсоюзные организации), общественные движения, органы общественной самодеятельности и территориального общественного самоуправления;</a:t>
            </a:r>
          </a:p>
          <a:p>
            <a:r>
              <a:rPr lang="ru-RU" dirty="0" smtClean="0">
                <a:latin typeface="Arial" pitchFamily="34" charset="0"/>
                <a:cs typeface="Arial" pitchFamily="34" charset="0"/>
              </a:rPr>
              <a:t>ассоциации и союзы граждан и (или) ЮЛ, в т.ч. некоммерческие партнерства, СРО, объединения работодателей, объединения профсоюзов, кооперативов и общественных организаций, торгово-промышленные, нотариальные и адвокатские палаты.</a:t>
            </a:r>
          </a:p>
        </p:txBody>
      </p:sp>
      <p:sp>
        <p:nvSpPr>
          <p:cNvPr id="6" name="Номер слайда 5"/>
          <p:cNvSpPr>
            <a:spLocks noGrp="1"/>
          </p:cNvSpPr>
          <p:nvPr>
            <p:ph type="sldNum" sz="quarter" idx="12"/>
          </p:nvPr>
        </p:nvSpPr>
        <p:spPr/>
        <p:txBody>
          <a:bodyPr/>
          <a:lstStyle/>
          <a:p>
            <a:fld id="{0FF54DE5-C571-48E8-A5BC-B369434E2F44}" type="slidenum">
              <a:rPr lang="ru-RU" smtClean="0"/>
              <a:pPr/>
              <a:t>8</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lstStyle/>
          <a:p>
            <a:pPr algn="l" defTabSz="914400">
              <a:lnSpc>
                <a:spcPct val="90000"/>
              </a:lnSpc>
              <a:spcBef>
                <a:spcPts val="1"/>
              </a:spcBef>
              <a:buNone/>
            </a:pPr>
            <a:r>
              <a:rPr lang="ru-RU" sz="2800" b="0" i="0" dirty="0" smtClean="0">
                <a:solidFill>
                  <a:srgbClr val="514843"/>
                </a:solidFill>
                <a:latin typeface="Arial" pitchFamily="34" charset="0"/>
                <a:cs typeface="Arial" pitchFamily="34" charset="0"/>
              </a:rPr>
              <a:t>Некоммерческие унитарные организации</a:t>
            </a:r>
            <a:endParaRPr lang="ru-RU" sz="2800" b="0" i="0" dirty="0">
              <a:solidFill>
                <a:srgbClr val="514843"/>
              </a:solidFill>
              <a:latin typeface="Arial" pitchFamily="34" charset="0"/>
              <a:cs typeface="Arial" pitchFamily="34" charset="0"/>
            </a:endParaRPr>
          </a:p>
        </p:txBody>
      </p:sp>
      <p:sp>
        <p:nvSpPr>
          <p:cNvPr id="14" name="Объект 13"/>
          <p:cNvSpPr>
            <a:spLocks noGrp="1"/>
          </p:cNvSpPr>
          <p:nvPr>
            <p:ph idx="1"/>
          </p:nvPr>
        </p:nvSpPr>
        <p:spPr/>
        <p:txBody>
          <a:bodyPr>
            <a:normAutofit/>
          </a:bodyPr>
          <a:lstStyle/>
          <a:p>
            <a:r>
              <a:rPr lang="ru-RU" dirty="0" smtClean="0">
                <a:latin typeface="Arial" pitchFamily="34" charset="0"/>
                <a:cs typeface="Arial" pitchFamily="34" charset="0"/>
              </a:rPr>
              <a:t>общественные, благотворительные и иные фонды, в том числе автономные некоммерческие организации;</a:t>
            </a:r>
          </a:p>
          <a:p>
            <a:r>
              <a:rPr lang="ru-RU" dirty="0" smtClean="0">
                <a:latin typeface="Arial" pitchFamily="34" charset="0"/>
                <a:cs typeface="Arial" pitchFamily="34" charset="0"/>
              </a:rPr>
              <a:t>государственные (в том числе государственные академии наук), муниципальные и частные (в том числе общественные) учреждения;</a:t>
            </a:r>
          </a:p>
          <a:p>
            <a:r>
              <a:rPr lang="ru-RU" dirty="0" smtClean="0">
                <a:latin typeface="Arial" pitchFamily="34" charset="0"/>
                <a:cs typeface="Arial" pitchFamily="34" charset="0"/>
              </a:rPr>
              <a:t>религиозные организации</a:t>
            </a:r>
          </a:p>
        </p:txBody>
      </p:sp>
      <p:sp>
        <p:nvSpPr>
          <p:cNvPr id="6" name="Номер слайда 5"/>
          <p:cNvSpPr>
            <a:spLocks noGrp="1"/>
          </p:cNvSpPr>
          <p:nvPr>
            <p:ph type="sldNum" sz="quarter" idx="12"/>
          </p:nvPr>
        </p:nvSpPr>
        <p:spPr/>
        <p:txBody>
          <a:bodyPr/>
          <a:lstStyle/>
          <a:p>
            <a:fld id="{0FF54DE5-C571-48E8-A5BC-B369434E2F44}" type="slidenum">
              <a:rPr lang="ru-RU" smtClean="0"/>
              <a:pPr/>
              <a:t>9</a:t>
            </a:fld>
            <a:endParaRPr lang="ru-RU"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3431380">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AcademicLiterature_16x9_TP103431361.potx" id="{2F0AAF73-AE41-486D-B6DC-0985ADE3F2EC}" vid="{EF7BD8ED-D7CC-46AA-8B96-4CA16C4A9ED2}"/>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TS103431380</Template>
  <TotalTime>0</TotalTime>
  <Words>1458</Words>
  <Application>Microsoft Office PowerPoint</Application>
  <PresentationFormat>Произвольный</PresentationFormat>
  <Paragraphs>145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TS103431380</vt:lpstr>
      <vt:lpstr>Новации и изменения правового статуса некоммерческих организаций в свете проекта части I ГК РФ</vt:lpstr>
      <vt:lpstr>Проект части I ГК РФ</vt:lpstr>
      <vt:lpstr>Проект части I ГК РФ</vt:lpstr>
      <vt:lpstr>Предлагаемые изменения общих положений о ЮЛ</vt:lpstr>
      <vt:lpstr>Предлагаемые изменения общих положений о ЮЛ</vt:lpstr>
      <vt:lpstr>Корпоративное и унитарное (ст. 65.1)</vt:lpstr>
      <vt:lpstr>Проект части I ГК РФ</vt:lpstr>
      <vt:lpstr>Некоммерческие корпорации</vt:lpstr>
      <vt:lpstr>Некоммерческие унитарные организации</vt:lpstr>
      <vt:lpstr>Проект части I ГК РФ</vt:lpstr>
      <vt:lpstr>Учреждения по проекту I части ГК РФ</vt:lpstr>
      <vt:lpstr>Учреждения по проекту I части ГК РФ</vt:lpstr>
      <vt:lpstr>Учреждения по проекту I части ГК РФ</vt:lpstr>
      <vt:lpstr>Особенности субсидиарной ответственности собственника бюджетных учреждений</vt:lpstr>
      <vt:lpstr>Особенности субсидиарной ответственности собственника автономных учреждений</vt:lpstr>
      <vt:lpstr>Особенности ответственности частных учреждений</vt:lpstr>
      <vt:lpstr>Проект части I ГК РФ</vt:lpstr>
      <vt:lpstr>Понятие вещного права</vt:lpstr>
      <vt:lpstr>Только право оперативного управления</vt:lpstr>
      <vt:lpstr>Права собственника в отношении имущества, находящегося в оперативном управлении</vt:lpstr>
      <vt:lpstr>Права собственника в отношении имущества, находящегося в оперативном управлении</vt:lpstr>
      <vt:lpstr>Изъятие неиспользуемого или используемого не по назначению имущества</vt:lpstr>
      <vt:lpstr>Изъятие неиспользуемого или используемого не по назначению имущества</vt:lpstr>
      <vt:lpstr>Правомочие распоряжения имуществом предприятия или учреждения</vt:lpstr>
      <vt:lpstr>Правомочие распоряжения имуществом предприятия или учреждения</vt:lpstr>
      <vt:lpstr>Правомочие распоряжения имуществом предприятия или учреждения</vt:lpstr>
      <vt:lpstr>Благодарю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2013-04-22T07:56:10Z</dcterms:created>
  <dcterms:modified xsi:type="dcterms:W3CDTF">2013-05-15T15:50:55Z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