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5" r:id="rId1"/>
  </p:sldMasterIdLst>
  <p:notesMasterIdLst>
    <p:notesMasterId r:id="rId17"/>
  </p:notesMasterIdLst>
  <p:sldIdLst>
    <p:sldId id="256" r:id="rId2"/>
    <p:sldId id="261" r:id="rId3"/>
    <p:sldId id="344" r:id="rId4"/>
    <p:sldId id="257" r:id="rId5"/>
    <p:sldId id="342" r:id="rId6"/>
    <p:sldId id="315" r:id="rId7"/>
    <p:sldId id="282" r:id="rId8"/>
    <p:sldId id="286" r:id="rId9"/>
    <p:sldId id="278" r:id="rId10"/>
    <p:sldId id="341" r:id="rId11"/>
    <p:sldId id="343" r:id="rId12"/>
    <p:sldId id="289" r:id="rId13"/>
    <p:sldId id="340" r:id="rId14"/>
    <p:sldId id="321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B050"/>
    <a:srgbClr val="FF6600"/>
    <a:srgbClr val="1C46CE"/>
    <a:srgbClr val="315BE3"/>
    <a:srgbClr val="DB7E77"/>
    <a:srgbClr val="BA8CDC"/>
    <a:srgbClr val="9F5FCF"/>
    <a:srgbClr val="FE5CB1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1%20&#1055;&#1088;&#1072;&#1074;&#1086;&#1074;&#1086;&#1081;%20&#1086;&#1090;&#1076;&#1077;&#1083;\06%20&#1052;&#1072;&#1090;&#1077;&#1088;&#1080;&#1072;&#1083;&#1099;%20&#1086;&#1090;&#1095;&#1077;&#1090;&#1072;\01%20-%20&#1074;&#1086;&#1087;&#1088;&#1086;&#1089;&#1099;%209-10-11\&#1076;&#1083;&#1103;%20&#1075;&#1088;&#1072;&#1092;&#1080;&#1082;&#1086;&#107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01%20&#1055;&#1088;&#1072;&#1074;&#1086;&#1074;&#1086;&#1081;%20&#1086;&#1090;&#1076;&#1077;&#1083;\06%20&#1052;&#1072;&#1090;&#1077;&#1088;&#1080;&#1072;&#1083;&#1099;%20&#1086;&#1090;&#1095;&#1077;&#1090;&#1072;\01%20-%20&#1074;&#1086;&#1087;&#1088;&#1086;&#1089;&#1099;%209-10-11\&#1076;&#1083;&#1103;%20&#1075;&#1088;&#1072;&#1092;&#1080;&#1082;&#1086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01%20&#1055;&#1088;&#1072;&#1074;&#1086;&#1074;&#1086;&#1081;%20&#1086;&#1090;&#1076;&#1077;&#1083;\06%20&#1052;&#1072;&#1090;&#1077;&#1088;&#1080;&#1072;&#1083;&#1099;%20&#1086;&#1090;&#1095;&#1077;&#1090;&#1072;\01%20-%20&#1074;&#1086;&#1087;&#1088;&#1086;&#1089;&#1099;%209-10-11\&#1076;&#1083;&#1103;%20&#1075;&#1088;&#1072;&#1092;&#1080;&#1082;&#1086;&#1074;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8.2622810455686702E-2"/>
          <c:y val="4.1865694753906418E-2"/>
          <c:w val="0.90552542064447672"/>
          <c:h val="0.547131665559408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правовых инспекторов труда (ПИТ), юристов Профсоюза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273050" prst="relaxedInset"/>
            </a:sp3d>
          </c:spPr>
          <c:dLbls>
            <c:dLbl>
              <c:idx val="2"/>
              <c:layout>
                <c:manualLayout>
                  <c:x val="2.9629422249596391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30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134</c:v>
                </c:pt>
                <c:pt idx="1">
                  <c:v>139</c:v>
                </c:pt>
                <c:pt idx="2">
                  <c:v>151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ПИТ, юристов в аппаратах региональных (межрегиональных) организаций Профсоюза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73050" prst="relaxedInset"/>
            </a:sp3d>
          </c:spPr>
          <c:dLbls>
            <c:dLbl>
              <c:idx val="2"/>
              <c:layout>
                <c:manualLayout>
                  <c:x val="7.4073555623989885E-3"/>
                  <c:y val="-5.2373099361666788E-3"/>
                </c:manualLayout>
              </c:layout>
              <c:showVal val="1"/>
            </c:dLbl>
            <c:txPr>
              <a:bodyPr/>
              <a:lstStyle/>
              <a:p>
                <a:pPr>
                  <a:defRPr sz="30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</c:v>
                </c:pt>
                <c:pt idx="1">
                  <c:v>85</c:v>
                </c:pt>
                <c:pt idx="2">
                  <c:v>90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ПИТ, юристов в аппаратах местных организаций Профсоюза</c:v>
                </c:pt>
              </c:strCache>
            </c:strRef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 w="273050" prst="relaxedInset"/>
            </a:sp3d>
          </c:spPr>
          <c:dLbls>
            <c:txPr>
              <a:bodyPr/>
              <a:lstStyle/>
              <a:p>
                <a:pPr>
                  <a:defRPr sz="30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49</c:v>
                </c:pt>
                <c:pt idx="1">
                  <c:v>54</c:v>
                </c:pt>
                <c:pt idx="2">
                  <c:v>61</c:v>
                </c:pt>
              </c:numCache>
            </c:numRef>
          </c:val>
        </c:ser>
        <c:dLbls>
          <c:showVal val="1"/>
        </c:dLbls>
        <c:gapWidth val="35"/>
        <c:overlap val="30"/>
        <c:axId val="59807232"/>
        <c:axId val="59808768"/>
      </c:barChart>
      <c:dateAx>
        <c:axId val="59807232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59808768"/>
        <c:crosses val="autoZero"/>
        <c:lblOffset val="100"/>
        <c:baseTimeUnit val="days"/>
      </c:dateAx>
      <c:valAx>
        <c:axId val="59808768"/>
        <c:scaling>
          <c:orientation val="minMax"/>
        </c:scaling>
        <c:axPos val="l"/>
        <c:majorGridlines/>
        <c:numFmt formatCode="General" sourceLinked="1"/>
        <c:majorTickMark val="in"/>
        <c:minorTickMark val="in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9807232"/>
        <c:crosses val="autoZero"/>
        <c:crossBetween val="between"/>
      </c:valAx>
      <c:spPr>
        <a:effectLst>
          <a:outerShdw blurRad="50800" dist="165100" dir="18900000" sx="113000" sy="113000" algn="bl" rotWithShape="0">
            <a:prstClr val="black">
              <a:alpha val="40000"/>
            </a:prstClr>
          </a:outerShdw>
        </a:effectLst>
      </c:spPr>
    </c:plotArea>
    <c:legend>
      <c:legendPos val="b"/>
      <c:legendEntry>
        <c:idx val="0"/>
        <c:txPr>
          <a:bodyPr/>
          <a:lstStyle/>
          <a:p>
            <a:pPr>
              <a:spcAft>
                <a:spcPts val="0"/>
              </a:spcAft>
              <a:defRPr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lnSpc>
                <a:spcPct val="80000"/>
              </a:lnSpc>
              <a:defRPr>
                <a:effectLst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69027600623363605"/>
          <c:w val="0.99966334443853411"/>
          <c:h val="0.30186802886211467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138509880630183"/>
          <c:y val="5.3713218212196732E-2"/>
          <c:w val="0.8587482026143054"/>
          <c:h val="0.85503516738023577"/>
        </c:manualLayout>
      </c:layout>
      <c:barChart>
        <c:barDir val="col"/>
        <c:grouping val="clustered"/>
        <c:ser>
          <c:idx val="0"/>
          <c:order val="0"/>
          <c:tx>
            <c:strRef>
              <c:f>Катя!$A$71</c:f>
              <c:strCache>
                <c:ptCount val="1"/>
                <c:pt idx="0">
                  <c:v>Общее количество экспертиз актов, содержащих нормы трудового права</c:v>
                </c:pt>
              </c:strCache>
            </c:strRef>
          </c:tx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2.9143694015996311E-3"/>
                  <c:y val="-9.7695013092670452E-2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-1.4571847007998756E-3"/>
                  <c:y val="-9.0367887110719997E-2"/>
                </c:manualLayout>
              </c:layout>
              <c:dLblPos val="inEnd"/>
              <c:showVal val="1"/>
            </c:dLbl>
            <c:dLbl>
              <c:idx val="2"/>
              <c:layout>
                <c:manualLayout>
                  <c:x val="-2.9143694015996446E-3"/>
                  <c:y val="-9.7695013092670369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2500" b="1" i="0" baseline="0"/>
                </a:pPr>
                <a:endParaRPr lang="ru-RU"/>
              </a:p>
            </c:txPr>
            <c:dLblPos val="inEnd"/>
            <c:showVal val="1"/>
          </c:dLbls>
          <c:cat>
            <c:strRef>
              <c:f>Катя!$B$70:$D$70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Катя!$B$71:$D$71</c:f>
              <c:numCache>
                <c:formatCode>General</c:formatCode>
                <c:ptCount val="3"/>
                <c:pt idx="0">
                  <c:v>51476</c:v>
                </c:pt>
                <c:pt idx="1">
                  <c:v>53862</c:v>
                </c:pt>
                <c:pt idx="2">
                  <c:v>55456</c:v>
                </c:pt>
              </c:numCache>
            </c:numRef>
          </c:val>
        </c:ser>
        <c:gapWidth val="40"/>
        <c:overlap val="28"/>
        <c:axId val="54812032"/>
        <c:axId val="54830208"/>
      </c:barChart>
      <c:catAx>
        <c:axId val="54812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54830208"/>
        <c:crosses val="autoZero"/>
        <c:auto val="1"/>
        <c:lblAlgn val="ctr"/>
        <c:lblOffset val="100"/>
      </c:catAx>
      <c:valAx>
        <c:axId val="54830208"/>
        <c:scaling>
          <c:orientation val="minMax"/>
          <c:min val="39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4812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9.2593111042675695E-3"/>
          <c:y val="1.4296512860302439E-2"/>
          <c:w val="0.96604938271604934"/>
          <c:h val="0.8696642043250302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BA8CDC"/>
            </a:solidFill>
          </c:spPr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5,5</a:t>
                    </a:r>
                    <a:r>
                      <a:rPr lang="ru-RU" sz="4800" b="1" i="0" u="none" strike="noStrike" baseline="0" dirty="0" smtClean="0"/>
                      <a:t> </a:t>
                    </a:r>
                    <a:r>
                      <a:rPr lang="ru-RU" sz="2800" b="1" i="0" u="none" strike="noStrike" baseline="0" dirty="0" smtClean="0"/>
                      <a:t>млрд. руб.</a:t>
                    </a:r>
                    <a:endParaRPr lang="en-US" sz="2800" dirty="0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6,6</a:t>
                    </a:r>
                    <a:r>
                      <a:rPr lang="ru-RU" sz="4800" b="1" i="0" u="none" strike="noStrike" baseline="0" dirty="0" smtClean="0"/>
                      <a:t> </a:t>
                    </a:r>
                    <a:r>
                      <a:rPr lang="ru-RU" sz="2800" b="1" i="0" u="none" strike="noStrike" baseline="0" dirty="0" smtClean="0"/>
                      <a:t>млрд. руб.</a:t>
                    </a:r>
                    <a:endParaRPr lang="en-US" sz="2800" dirty="0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</a:t>
                    </a:r>
                    <a:r>
                      <a:rPr lang="ru-RU" dirty="0" smtClean="0"/>
                      <a:t>3</a:t>
                    </a:r>
                    <a:r>
                      <a:rPr lang="ru-RU" sz="4800" b="1" i="0" u="none" strike="noStrike" baseline="0" dirty="0" smtClean="0"/>
                      <a:t> </a:t>
                    </a:r>
                    <a:r>
                      <a:rPr lang="ru-RU" sz="2800" b="1" i="0" u="none" strike="noStrike" baseline="0" dirty="0" smtClean="0"/>
                      <a:t>млрд. руб.</a:t>
                    </a:r>
                    <a:endParaRPr lang="en-US" sz="2800" dirty="0"/>
                  </a:p>
                </c:rich>
              </c:tx>
              <c:dLblPos val="inEnd"/>
              <c:showVal val="1"/>
            </c:dLbl>
            <c:txPr>
              <a:bodyPr/>
              <a:lstStyle/>
              <a:p>
                <a:pPr>
                  <a:defRPr sz="48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5.5439999999999996</c:v>
                </c:pt>
                <c:pt idx="1">
                  <c:v>6.609</c:v>
                </c:pt>
                <c:pt idx="2">
                  <c:v>6.2709999999999999</c:v>
                </c:pt>
              </c:numCache>
            </c:numRef>
          </c:val>
        </c:ser>
        <c:gapWidth val="50"/>
        <c:axId val="66173568"/>
        <c:axId val="66187648"/>
      </c:barChart>
      <c:catAx>
        <c:axId val="66173568"/>
        <c:scaling>
          <c:orientation val="minMax"/>
        </c:scaling>
        <c:axPos val="b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66187648"/>
        <c:crosses val="autoZero"/>
        <c:auto val="1"/>
        <c:lblAlgn val="ctr"/>
        <c:lblOffset val="100"/>
        <c:tickMarkSkip val="1"/>
      </c:catAx>
      <c:valAx>
        <c:axId val="66187648"/>
        <c:scaling>
          <c:orientation val="minMax"/>
          <c:max val="7"/>
        </c:scaling>
        <c:delete val="1"/>
        <c:axPos val="l"/>
        <c:majorGridlines/>
        <c:numFmt formatCode="#,##0.000" sourceLinked="1"/>
        <c:tickLblPos val="nextTo"/>
        <c:crossAx val="66173568"/>
        <c:crosses val="autoZero"/>
        <c:crossBetween val="between"/>
        <c:majorUnit val="1"/>
        <c:minorUnit val="0.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2501620555317497E-2"/>
          <c:y val="6.0747738874226215E-2"/>
          <c:w val="0.41973914144187663"/>
          <c:h val="0.74408302346514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 кв</c:v>
                </c:pt>
              </c:strCache>
            </c:strRef>
          </c:tx>
          <c:spPr>
            <a:solidFill>
              <a:srgbClr val="9999FF"/>
            </a:solidFill>
            <a:ln w="3175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chemeClr val="accent3">
                  <a:lumMod val="75000"/>
                </a:schemeClr>
              </a:solidFill>
              <a:ln w="3175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22250" prst="relaxedInset"/>
              </a:sp3d>
            </c:spPr>
          </c:dPt>
          <c:dPt>
            <c:idx val="1"/>
            <c:spPr>
              <a:solidFill>
                <a:srgbClr val="FFFFCC"/>
              </a:solidFill>
              <a:ln w="3175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77800" prst="artDeco"/>
              </a:sp3d>
            </c:spPr>
          </c:dPt>
          <c:dLbls>
            <c:dLbl>
              <c:idx val="0"/>
              <c:layout>
                <c:manualLayout>
                  <c:x val="5.3914171336189941E-2"/>
                  <c:y val="-0.3433287917106061"/>
                </c:manualLayout>
              </c:layout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defRPr>
                    </a:pPr>
                    <a:r>
                      <a:rPr lang="ru-RU" sz="3600" dirty="0" smtClean="0">
                        <a:solidFill>
                          <a:schemeClr val="tx1"/>
                        </a:solidFill>
                        <a:latin typeface="+mn-lt"/>
                      </a:rPr>
                      <a:t>4,6 </a:t>
                    </a:r>
                    <a:r>
                      <a:rPr lang="ru-RU" sz="3600" dirty="0" err="1">
                        <a:solidFill>
                          <a:schemeClr val="tx1"/>
                        </a:solidFill>
                        <a:latin typeface="+mn-lt"/>
                      </a:rPr>
                      <a:t>млн</a:t>
                    </a:r>
                    <a:endParaRPr lang="ru-RU" sz="3600" dirty="0">
                      <a:solidFill>
                        <a:schemeClr val="tx1"/>
                      </a:solidFill>
                      <a:latin typeface="+mn-lt"/>
                    </a:endParaRPr>
                  </a:p>
                </c:rich>
              </c:tx>
              <c:spPr>
                <a:noFill/>
                <a:ln w="42333"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relaxedInset"/>
                </a:sp3d>
              </c:spPr>
              <c:dLblPos val="bestFit"/>
            </c:dLbl>
            <c:dLbl>
              <c:idx val="1"/>
              <c:layout>
                <c:manualLayout>
                  <c:x val="2.2731977646220709E-2"/>
                  <c:y val="1.9927536231884081E-2"/>
                </c:manualLayout>
              </c:layout>
              <c:tx>
                <c:rich>
                  <a:bodyPr/>
                  <a:lstStyle/>
                  <a:p>
                    <a:pPr>
                      <a:defRPr sz="3600" b="1" i="0" u="none" strike="noStrike" baseline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defRPr>
                    </a:pPr>
                    <a:r>
                      <a:rPr lang="ru-RU" sz="3600" dirty="0">
                        <a:solidFill>
                          <a:schemeClr val="tx1"/>
                        </a:solidFill>
                        <a:latin typeface="+mn-lt"/>
                      </a:rPr>
                      <a:t>151</a:t>
                    </a:r>
                  </a:p>
                </c:rich>
              </c:tx>
              <c:spPr>
                <a:noFill/>
                <a:ln w="42333"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relaxedInset"/>
                </a:sp3d>
              </c:spPr>
              <c:dLblPos val="bestFit"/>
              <c:showVal val="1"/>
            </c:dLbl>
            <c:spPr>
              <a:noFill/>
              <a:ln w="42333">
                <a:noFill/>
              </a:ln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  <c:txPr>
              <a:bodyPr/>
              <a:lstStyle/>
              <a:p>
                <a:pPr>
                  <a:defRPr sz="3600" b="1" i="0" u="none" strike="noStrike" baseline="0">
                    <a:solidFill>
                      <a:schemeClr val="bg1"/>
                    </a:solidFill>
                    <a:latin typeface="+mn-lt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Общее количество членов Профсоюза в 2012 г.</c:v>
                </c:pt>
                <c:pt idx="1">
                  <c:v>Общее количество штатных ПИТ, юристов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4608</c:v>
                </c:pt>
                <c:pt idx="1">
                  <c:v>150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кв</c:v>
                </c:pt>
              </c:strCache>
            </c:strRef>
          </c:tx>
          <c:spPr>
            <a:solidFill>
              <a:srgbClr val="993366"/>
            </a:solidFill>
            <a:ln w="21167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21167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42333">
                <a:noFill/>
              </a:ln>
            </c:spPr>
            <c:txPr>
              <a:bodyPr/>
              <a:lstStyle/>
              <a:p>
                <a:pPr>
                  <a:defRPr sz="162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Общее количество членов Профсоюза в 2012 г.</c:v>
                </c:pt>
                <c:pt idx="1">
                  <c:v>Общее количество штатных ПИТ, юристов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27.4</c:v>
                </c:pt>
                <c:pt idx="1">
                  <c:v>38.6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 кв</c:v>
                </c:pt>
              </c:strCache>
            </c:strRef>
          </c:tx>
          <c:spPr>
            <a:solidFill>
              <a:srgbClr val="FFFFCC"/>
            </a:solidFill>
            <a:ln w="21167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21167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21167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42333">
                <a:noFill/>
              </a:ln>
            </c:spPr>
            <c:txPr>
              <a:bodyPr/>
              <a:lstStyle/>
              <a:p>
                <a:pPr>
                  <a:defRPr sz="162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Общее количество членов Профсоюза в 2012 г.</c:v>
                </c:pt>
                <c:pt idx="1">
                  <c:v>Общее количество штатных ПИТ, юристов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90</c:v>
                </c:pt>
                <c:pt idx="1">
                  <c:v>34.6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 кв</c:v>
                </c:pt>
              </c:strCache>
            </c:strRef>
          </c:tx>
          <c:spPr>
            <a:solidFill>
              <a:srgbClr val="CCFFFF"/>
            </a:solidFill>
            <a:ln w="21167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21167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21167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42333">
                <a:noFill/>
              </a:ln>
            </c:spPr>
            <c:txPr>
              <a:bodyPr/>
              <a:lstStyle/>
              <a:p>
                <a:pPr>
                  <a:defRPr sz="162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Общее количество членов Профсоюза в 2012 г.</c:v>
                </c:pt>
                <c:pt idx="1">
                  <c:v>Общее количество штатных ПИТ, юристов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20.399999999999999</c:v>
                </c:pt>
                <c:pt idx="1">
                  <c:v>31.6</c:v>
                </c:pt>
              </c:numCache>
            </c:numRef>
          </c:val>
        </c:ser>
        <c:dLbls>
          <c:showVal val="1"/>
        </c:dLbls>
        <c:firstSliceAng val="43"/>
      </c:pieChart>
      <c:spPr>
        <a:noFill/>
        <a:ln w="42333">
          <a:noFill/>
        </a:ln>
      </c:spPr>
    </c:plotArea>
    <c:legend>
      <c:legendPos val="r"/>
      <c:layout>
        <c:manualLayout>
          <c:xMode val="edge"/>
          <c:yMode val="edge"/>
          <c:x val="0.56169983226875619"/>
          <c:y val="0.40291262135922407"/>
          <c:w val="0.42893682986097037"/>
          <c:h val="0.38197964022595227"/>
        </c:manualLayout>
      </c:layout>
      <c:spPr>
        <a:noFill/>
        <a:ln w="5292">
          <a:noFill/>
          <a:prstDash val="solid"/>
        </a:ln>
      </c:spPr>
      <c:txPr>
        <a:bodyPr/>
        <a:lstStyle/>
        <a:p>
          <a:pPr>
            <a:defRPr sz="1683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5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010923981724507"/>
          <c:y val="3.3095210052182751E-2"/>
          <c:w val="0.87982903178769445"/>
          <c:h val="0.8326741686569353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 w="254000" prst="artDeco"/>
              <a:contourClr>
                <a:srgbClr val="000000"/>
              </a:contourClr>
            </a:sp3d>
          </c:spPr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254000" prst="artDeco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254000" prst="artDeco"/>
                <a:contourClr>
                  <a:srgbClr val="000000"/>
                </a:contourClr>
              </a:sp3d>
            </c:spPr>
          </c:dPt>
          <c:dLbls>
            <c:txPr>
              <a:bodyPr/>
              <a:lstStyle/>
              <a:p>
                <a:pPr>
                  <a:defRPr sz="40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3107</c:v>
                </c:pt>
                <c:pt idx="1">
                  <c:v>3169</c:v>
                </c:pt>
                <c:pt idx="2">
                  <c:v>3160</c:v>
                </c:pt>
              </c:numCache>
            </c:numRef>
          </c:val>
        </c:ser>
        <c:gapWidth val="41"/>
        <c:shape val="box"/>
        <c:axId val="66292736"/>
        <c:axId val="66306816"/>
        <c:axId val="0"/>
      </c:bar3DChart>
      <c:catAx>
        <c:axId val="66292736"/>
        <c:scaling>
          <c:orientation val="minMax"/>
        </c:scaling>
        <c:axPos val="b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66306816"/>
        <c:crosses val="autoZero"/>
        <c:auto val="1"/>
        <c:lblAlgn val="ctr"/>
        <c:lblOffset val="100"/>
      </c:catAx>
      <c:valAx>
        <c:axId val="66306816"/>
        <c:scaling>
          <c:orientation val="minMax"/>
          <c:max val="3170"/>
          <c:min val="25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66292736"/>
        <c:crosses val="autoZero"/>
        <c:crossBetween val="between"/>
        <c:majorUnit val="100"/>
        <c:minorUnit val="2"/>
      </c:valAx>
      <c:spPr>
        <a:scene3d>
          <a:camera prst="orthographicFront"/>
          <a:lightRig rig="threePt" dir="t"/>
        </a:scene3d>
        <a:sp3d prstMaterial="plastic"/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39700" h="139700" prst="divot"/>
            </a:sp3d>
          </c:spPr>
          <c:dPt>
            <c:idx val="0"/>
            <c:spPr>
              <a:solidFill>
                <a:srgbClr val="FF660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39700" h="139700" prst="divot"/>
              </a:sp3d>
            </c:spPr>
          </c:dPt>
          <c:dPt>
            <c:idx val="1"/>
            <c:spPr>
              <a:solidFill>
                <a:srgbClr val="00B05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39700" h="139700" prst="divot"/>
              </a:sp3d>
            </c:spPr>
          </c:dPt>
          <c:dPt>
            <c:idx val="2"/>
            <c:spPr>
              <a:solidFill>
                <a:srgbClr val="00B0F0"/>
              </a:soli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39700" h="139700" prst="divot"/>
              </a:sp3d>
            </c:spPr>
          </c:dPt>
          <c:dLbls>
            <c:dLbl>
              <c:idx val="0"/>
              <c:layout>
                <c:manualLayout>
                  <c:x val="2.7544656473103526E-2"/>
                  <c:y val="-6.3032463849919396E-2"/>
                </c:manualLayout>
              </c:layout>
              <c:spPr>
                <a:effectLst>
                  <a:outerShdw blurRad="50800" dist="50800" dir="5400000" algn="ctr" rotWithShape="0">
                    <a:schemeClr val="accent1">
                      <a:lumMod val="20000"/>
                      <a:lumOff val="80000"/>
                      <a:alpha val="72000"/>
                    </a:schemeClr>
                  </a:outerShdw>
                </a:effectLst>
              </c:spPr>
              <c:txPr>
                <a:bodyPr/>
                <a:lstStyle/>
                <a:p>
                  <a:pPr>
                    <a:defRPr sz="3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9079580859786761E-2"/>
                  <c:y val="-4.9007230874988046E-2"/>
                </c:manualLayout>
              </c:layout>
              <c:showVal val="1"/>
            </c:dLbl>
            <c:dLbl>
              <c:idx val="2"/>
              <c:layout>
                <c:manualLayout>
                  <c:x val="2.8619437569063225E-2"/>
                  <c:y val="-5.4319123693323104E-2"/>
                </c:manualLayout>
              </c:layout>
              <c:showVal val="1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22625</c:v>
                </c:pt>
                <c:pt idx="1">
                  <c:v>18173</c:v>
                </c:pt>
                <c:pt idx="2">
                  <c:v>22997</c:v>
                </c:pt>
              </c:numCache>
            </c:numRef>
          </c:val>
        </c:ser>
        <c:gapWidth val="63"/>
        <c:shape val="box"/>
        <c:axId val="65849984"/>
        <c:axId val="65855872"/>
        <c:axId val="0"/>
      </c:bar3DChart>
      <c:catAx>
        <c:axId val="65849984"/>
        <c:scaling>
          <c:orientation val="minMax"/>
        </c:scaling>
        <c:axPos val="b"/>
        <c:tickLblPos val="nextTo"/>
        <c:txPr>
          <a:bodyPr/>
          <a:lstStyle/>
          <a:p>
            <a:pPr>
              <a:lnSpc>
                <a:spcPct val="50000"/>
              </a:lnSpc>
              <a:defRPr sz="23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65855872"/>
        <c:crosses val="autoZero"/>
        <c:auto val="1"/>
        <c:lblAlgn val="ctr"/>
        <c:lblOffset val="100"/>
      </c:catAx>
      <c:valAx>
        <c:axId val="65855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65849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0.11476372635562475"/>
          <c:y val="3.9047427467222222E-2"/>
          <c:w val="0.84417067044718652"/>
          <c:h val="0.81272289078774451"/>
        </c:manualLayout>
      </c:layout>
      <c:barChart>
        <c:barDir val="col"/>
        <c:grouping val="clustered"/>
        <c:ser>
          <c:idx val="0"/>
          <c:order val="0"/>
          <c:tx>
            <c:strRef>
              <c:f>Катя!$A$47</c:f>
              <c:strCache>
                <c:ptCount val="1"/>
                <c:pt idx="0">
                  <c:v>Количество выявленных нарушений</c:v>
                </c:pt>
              </c:strCache>
            </c:strRef>
          </c:tx>
          <c:spPr>
            <a:solidFill>
              <a:srgbClr val="DB7E77"/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4000" b="1" i="0" baseline="0"/>
                      <a:t>44005</a:t>
                    </a:r>
                    <a:endParaRPr lang="en-US" sz="3000" baseline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4000" b="1" i="0" baseline="0"/>
                </a:pPr>
                <a:endParaRPr lang="ru-RU"/>
              </a:p>
            </c:txPr>
            <c:showVal val="1"/>
          </c:dLbls>
          <c:cat>
            <c:strRef>
              <c:f>Катя!$B$46:$D$46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Катя!$B$47:$D$47</c:f>
              <c:numCache>
                <c:formatCode>General</c:formatCode>
                <c:ptCount val="3"/>
                <c:pt idx="0">
                  <c:v>70818</c:v>
                </c:pt>
                <c:pt idx="1">
                  <c:v>44005</c:v>
                </c:pt>
                <c:pt idx="2">
                  <c:v>57339</c:v>
                </c:pt>
              </c:numCache>
            </c:numRef>
          </c:val>
        </c:ser>
        <c:ser>
          <c:idx val="1"/>
          <c:order val="1"/>
          <c:tx>
            <c:strRef>
              <c:f>Катя!$A$48</c:f>
              <c:strCache>
                <c:ptCount val="1"/>
                <c:pt idx="0">
                  <c:v>Из них устранено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txPr>
              <a:bodyPr/>
              <a:lstStyle/>
              <a:p>
                <a:pPr>
                  <a:defRPr sz="4000" b="1" i="0" baseline="0"/>
                </a:pPr>
                <a:endParaRPr lang="ru-RU"/>
              </a:p>
            </c:txPr>
            <c:dLblPos val="ctr"/>
            <c:showVal val="1"/>
          </c:dLbls>
          <c:cat>
            <c:strRef>
              <c:f>Катя!$B$46:$D$46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Катя!$B$48:$D$48</c:f>
              <c:numCache>
                <c:formatCode>General</c:formatCode>
                <c:ptCount val="3"/>
                <c:pt idx="0">
                  <c:v>55828</c:v>
                </c:pt>
                <c:pt idx="1">
                  <c:v>38656</c:v>
                </c:pt>
                <c:pt idx="2">
                  <c:v>49849</c:v>
                </c:pt>
              </c:numCache>
            </c:numRef>
          </c:val>
        </c:ser>
        <c:gapWidth val="18"/>
        <c:overlap val="24"/>
        <c:axId val="53929472"/>
        <c:axId val="53931008"/>
      </c:barChart>
      <c:catAx>
        <c:axId val="53929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53931008"/>
        <c:crosses val="autoZero"/>
        <c:auto val="1"/>
        <c:lblAlgn val="ctr"/>
        <c:lblOffset val="100"/>
      </c:catAx>
      <c:valAx>
        <c:axId val="53931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392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1501395356934061E-4"/>
          <c:y val="0.93400509552572264"/>
          <c:w val="0.99833017666426149"/>
          <c:h val="6.5994904474277777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254000" h="63500"/>
              <a:contourClr>
                <a:srgbClr val="000000"/>
              </a:contourClr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 w="254000" h="635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254000" h="635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3.0862982404976963E-3"/>
                  <c:y val="0.17938496440431884"/>
                </c:manualLayout>
              </c:layout>
              <c:showVal val="1"/>
            </c:dLbl>
            <c:dLbl>
              <c:idx val="1"/>
              <c:layout>
                <c:manualLayout>
                  <c:x val="-1.2151258870418981E-7"/>
                  <c:y val="0.18517181132796756"/>
                </c:manualLayout>
              </c:layout>
              <c:showVal val="1"/>
            </c:dLbl>
            <c:dLbl>
              <c:idx val="2"/>
              <c:layout>
                <c:manualLayout>
                  <c:x val="1.5432098765432143E-3"/>
                  <c:y val="0.16781195401597071"/>
                </c:manualLayout>
              </c:layout>
              <c:showVal val="1"/>
            </c:dLbl>
            <c:txPr>
              <a:bodyPr/>
              <a:lstStyle/>
              <a:p>
                <a:pPr>
                  <a:defRPr sz="40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1218</c:v>
                </c:pt>
                <c:pt idx="1">
                  <c:v>2284</c:v>
                </c:pt>
                <c:pt idx="2">
                  <c:v>3541</c:v>
                </c:pt>
              </c:numCache>
            </c:numRef>
          </c:val>
        </c:ser>
        <c:gapWidth val="56"/>
        <c:gapDepth val="82"/>
        <c:shape val="box"/>
        <c:axId val="65891712"/>
        <c:axId val="65905792"/>
        <c:axId val="0"/>
      </c:bar3DChart>
      <c:catAx>
        <c:axId val="65891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65905792"/>
        <c:crosses val="autoZero"/>
        <c:auto val="1"/>
        <c:lblAlgn val="ctr"/>
        <c:lblOffset val="100"/>
      </c:catAx>
      <c:valAx>
        <c:axId val="65905792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65891712"/>
        <c:crosses val="autoZero"/>
        <c:crossBetween val="between"/>
        <c:majorUnit val="1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9.1753619167996528E-2"/>
          <c:y val="2.862782332036878E-2"/>
          <c:w val="0.89034441411810938"/>
          <c:h val="0.7608650111582149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рассмотрено дел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6.6088178281967546E-3"/>
                  <c:y val="2.7620328787398468E-17"/>
                </c:manualLayout>
              </c:layout>
              <c:showVal val="1"/>
            </c:dLbl>
            <c:dLbl>
              <c:idx val="1"/>
              <c:layout>
                <c:manualLayout>
                  <c:x val="-1.6522044570491889E-3"/>
                  <c:y val="-9.7168529686284793E-3"/>
                </c:manualLayout>
              </c:layout>
              <c:showVal val="1"/>
            </c:dLbl>
            <c:dLbl>
              <c:idx val="2"/>
              <c:layout>
                <c:manualLayout>
                  <c:x val="-3.3044089140983782E-3"/>
                  <c:y val="6.6994207612052839E-3"/>
                </c:manualLayout>
              </c:layout>
              <c:showVal val="1"/>
            </c:dLbl>
            <c:dLbl>
              <c:idx val="3"/>
              <c:layout>
                <c:manualLayout>
                  <c:x val="-1.982645348459032E-2"/>
                  <c:y val="-9.7126260825053535E-3"/>
                </c:manualLayout>
              </c:layout>
              <c:showVal val="1"/>
            </c:dLbl>
            <c:txPr>
              <a:bodyPr/>
              <a:lstStyle/>
              <a:p>
                <a:pPr>
                  <a:defRPr sz="30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8999</c:v>
                </c:pt>
                <c:pt idx="1">
                  <c:v>8793</c:v>
                </c:pt>
                <c:pt idx="2">
                  <c:v>9289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удовлетворены требования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1.4106833881899898E-2"/>
                  <c:y val="-4.8359190757250891E-4"/>
                </c:manualLayout>
              </c:layout>
              <c:showVal val="1"/>
            </c:dLbl>
            <c:dLbl>
              <c:idx val="1"/>
              <c:layout>
                <c:manualLayout>
                  <c:x val="1.388888888888901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3217635656393573E-2"/>
                  <c:y val="6.4750840550035953E-3"/>
                </c:manualLayout>
              </c:layout>
              <c:showVal val="1"/>
            </c:dLbl>
            <c:dLbl>
              <c:idx val="3"/>
              <c:layout>
                <c:manualLayout>
                  <c:x val="1.1565431199344323E-2"/>
                  <c:y val="-6.475084055003584E-3"/>
                </c:manualLayout>
              </c:layout>
              <c:showVal val="1"/>
            </c:dLbl>
            <c:txPr>
              <a:bodyPr/>
              <a:lstStyle/>
              <a:p>
                <a:pPr>
                  <a:defRPr sz="3000" b="1" i="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8212</c:v>
                </c:pt>
                <c:pt idx="1">
                  <c:v>7981</c:v>
                </c:pt>
                <c:pt idx="2">
                  <c:v>8851</c:v>
                </c:pt>
              </c:numCache>
            </c:numRef>
          </c:val>
        </c:ser>
        <c:gapWidth val="29"/>
        <c:overlap val="17"/>
        <c:axId val="65923328"/>
        <c:axId val="65933312"/>
      </c:barChart>
      <c:catAx>
        <c:axId val="65923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65933312"/>
        <c:crosses val="autoZero"/>
        <c:auto val="1"/>
        <c:lblAlgn val="ctr"/>
        <c:lblOffset val="100"/>
      </c:catAx>
      <c:valAx>
        <c:axId val="659333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6592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0103186949409564"/>
          <c:w val="0.98646937667761059"/>
          <c:h val="9.3827255598169304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47343734810928"/>
          <c:y val="0.14546755907088244"/>
          <c:w val="0.87763767376300206"/>
          <c:h val="0.77417305272070081"/>
        </c:manualLayout>
      </c:layout>
      <c:barChart>
        <c:barDir val="col"/>
        <c:grouping val="clustered"/>
        <c:ser>
          <c:idx val="0"/>
          <c:order val="0"/>
          <c:tx>
            <c:strRef>
              <c:f>Жанна!$A$9</c:f>
              <c:strCache>
                <c:ptCount val="1"/>
                <c:pt idx="0">
                  <c:v>Всего проведено экспертиз</c:v>
                </c:pt>
              </c:strCache>
            </c:strRef>
          </c:tx>
          <c:spPr>
            <a:solidFill>
              <a:srgbClr val="315BE3"/>
            </a:solidFill>
            <a:scene3d>
              <a:camera prst="orthographicFront"/>
              <a:lightRig rig="soft" dir="tl">
                <a:rot lat="0" lon="0" rev="20100000"/>
              </a:lightRig>
            </a:scene3d>
            <a:sp3d>
              <a:bevelT w="247650" h="50800" prst="relaxedInset"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 w="247650" h="50800" prst="relaxedInset"/>
              </a:sp3d>
            </c:spPr>
          </c:dPt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 w="247650" h="50800" prst="relaxedInset"/>
              </a:sp3d>
            </c:spPr>
          </c:dPt>
          <c:dPt>
            <c:idx val="2"/>
            <c:spPr>
              <a:solidFill>
                <a:srgbClr val="00B0F0"/>
              </a:solidFill>
              <a:scene3d>
                <a:camera prst="orthographicFront"/>
                <a:lightRig rig="soft" dir="tl">
                  <a:rot lat="0" lon="0" rev="20100000"/>
                </a:lightRig>
              </a:scene3d>
              <a:sp3d>
                <a:bevelT w="247650" h="50800" prst="relaxedInset"/>
              </a:sp3d>
            </c:spPr>
          </c:dPt>
          <c:dLbls>
            <c:dLbl>
              <c:idx val="2"/>
              <c:layout>
                <c:manualLayout>
                  <c:x val="0"/>
                  <c:y val="-1.1687122135384543E-2"/>
                </c:manualLayout>
              </c:layout>
              <c:showVal val="1"/>
            </c:dLbl>
            <c:txPr>
              <a:bodyPr/>
              <a:lstStyle/>
              <a:p>
                <a:pPr>
                  <a:defRPr sz="4000" baseline="0"/>
                </a:pPr>
                <a:endParaRPr lang="ru-RU"/>
              </a:p>
            </c:txPr>
            <c:showVal val="1"/>
          </c:dLbls>
          <c:cat>
            <c:strRef>
              <c:f>Жанна!$B$6:$D$6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Жанна!$B$9:$D$9</c:f>
              <c:numCache>
                <c:formatCode>General</c:formatCode>
                <c:ptCount val="3"/>
                <c:pt idx="0">
                  <c:v>2305</c:v>
                </c:pt>
                <c:pt idx="1">
                  <c:v>2942</c:v>
                </c:pt>
                <c:pt idx="2">
                  <c:v>4217</c:v>
                </c:pt>
              </c:numCache>
            </c:numRef>
          </c:val>
        </c:ser>
        <c:gapWidth val="50"/>
        <c:overlap val="54"/>
        <c:axId val="54523008"/>
        <c:axId val="54524544"/>
      </c:barChart>
      <c:catAx>
        <c:axId val="54523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lnSpc>
                <a:spcPct val="50000"/>
              </a:lnSpc>
              <a:defRPr b="1" i="0" baseline="0"/>
            </a:pPr>
            <a:endParaRPr lang="ru-RU"/>
          </a:p>
        </c:txPr>
        <c:crossAx val="54524544"/>
        <c:crosses val="autoZero"/>
        <c:auto val="1"/>
        <c:lblAlgn val="ctr"/>
        <c:lblOffset val="100"/>
      </c:catAx>
      <c:valAx>
        <c:axId val="54524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54523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938873538778367E-2"/>
          <c:y val="2.8308929887921462E-2"/>
          <c:w val="0.89621219571666044"/>
          <c:h val="0.9854709744351481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77800" prst="relaxedInset"/>
            </a:sp3d>
          </c:spPr>
          <c:dPt>
            <c:idx val="0"/>
            <c:spPr>
              <a:solidFill>
                <a:srgbClr val="FF6600"/>
              </a:solidFill>
              <a:scene3d>
                <a:camera prst="orthographicFront"/>
                <a:lightRig rig="threePt" dir="t"/>
              </a:scene3d>
              <a:sp3d>
                <a:bevelT w="177800" prst="relaxedInset"/>
              </a:sp3d>
            </c:spPr>
          </c:dPt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177800" prst="relaxedInset"/>
              </a:sp3d>
            </c:spPr>
          </c:dPt>
          <c:dLbls>
            <c:dLbl>
              <c:idx val="0"/>
              <c:layout>
                <c:manualLayout>
                  <c:x val="3.0518364738247707E-3"/>
                  <c:y val="-1.1294683014885561E-2"/>
                </c:manualLayout>
              </c:layout>
              <c:showVal val="1"/>
            </c:dLbl>
            <c:dLbl>
              <c:idx val="1"/>
              <c:layout>
                <c:manualLayout>
                  <c:x val="-1.2138910484328885E-3"/>
                  <c:y val="-2.2462774044260947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</c:dLbls>
          <c:cat>
            <c:strRef>
              <c:f>Sheet1!$A$1:$C$1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Sheet1!$A$2:$C$2</c:f>
              <c:numCache>
                <c:formatCode>0</c:formatCode>
                <c:ptCount val="3"/>
                <c:pt idx="0">
                  <c:v>198</c:v>
                </c:pt>
                <c:pt idx="1">
                  <c:v>208</c:v>
                </c:pt>
                <c:pt idx="2">
                  <c:v>362</c:v>
                </c:pt>
              </c:numCache>
            </c:numRef>
          </c:val>
        </c:ser>
        <c:gapWidth val="48"/>
        <c:axId val="66071552"/>
        <c:axId val="66070016"/>
      </c:barChart>
      <c:valAx>
        <c:axId val="6607001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071552"/>
        <c:crosses val="autoZero"/>
        <c:crossBetween val="between"/>
      </c:valAx>
      <c:catAx>
        <c:axId val="6607155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66070016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FA11F-9E1C-499E-9D67-6BC3BC9BE7DA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BAAAF-7797-447D-9B84-83CC9D8847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36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BAAAF-7797-447D-9B84-83CC9D8847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978C-724E-42D0-BA93-22525047A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632B-7BA8-4FFE-A219-6F39C2474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CA519-6CE5-4C62-8610-AAB6BFDC2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3F09-F74B-4C91-860E-A580621F9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3FB2-ED3C-4518-8641-8F6852B70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7651B-E164-45C2-B725-77580157C1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4898D-9455-44F8-B0E0-21F361F1A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8FC0D-ACC4-4C24-B230-3F68FC13A4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DF57A-F568-47FC-B78C-EC607940E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14734-5627-47E6-8E4E-1B2C92E9E3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4A972E-B248-4EDF-972F-F597E640D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041C26-19AD-4D64-A726-DEE97E87B6B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map_rus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984" y="2786058"/>
            <a:ext cx="6020293" cy="3286148"/>
          </a:xfrm>
          <a:prstGeom prst="rect">
            <a:avLst/>
          </a:prstGeom>
        </p:spPr>
      </p:pic>
      <p:pic>
        <p:nvPicPr>
          <p:cNvPr id="4" name="Рисунок 3" descr="logo_profsouz_new_mini_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24" y="5500702"/>
            <a:ext cx="872294" cy="97492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142984"/>
            <a:ext cx="7772400" cy="173672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C0E92B"/>
                </a:solidFill>
                <a:effectLst/>
              </a:rPr>
              <a:t/>
            </a:r>
            <a:br>
              <a:rPr lang="ru-RU" sz="4800" b="1" dirty="0">
                <a:solidFill>
                  <a:srgbClr val="C0E92B"/>
                </a:solidFill>
                <a:effectLst/>
              </a:rPr>
            </a:br>
            <a:r>
              <a:rPr lang="ru-RU" b="1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Правозащитная деятельность Профсоюза</a:t>
            </a:r>
            <a:endParaRPr lang="ru-RU" sz="4800" b="1" dirty="0"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7686" y="4357694"/>
            <a:ext cx="2000264" cy="642942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effectLst/>
              </a:rPr>
              <a:t>2012</a:t>
            </a:r>
            <a:r>
              <a:rPr lang="ru-RU" sz="3600" b="1" dirty="0" smtClean="0">
                <a:solidFill>
                  <a:srgbClr val="0070C0"/>
                </a:solidFill>
                <a:effectLst/>
              </a:rPr>
              <a:t>  год</a:t>
            </a:r>
            <a:endParaRPr lang="ru-RU" sz="3600" b="1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20688"/>
            <a:ext cx="8715436" cy="8469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Количество проведенных экспертиз проектов законов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и иных нормативных правовых актов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0279278"/>
              </p:ext>
            </p:extLst>
          </p:nvPr>
        </p:nvGraphicFramePr>
        <p:xfrm>
          <a:off x="457200" y="1000108"/>
          <a:ext cx="8229600" cy="532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Количество коллективных трудовых споров, рассмотренных с участием правовых инспекторов труда, юристов Профсоюза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Object 1"/>
          <p:cNvGraphicFramePr>
            <a:graphicFrameLocks/>
          </p:cNvGraphicFramePr>
          <p:nvPr/>
        </p:nvGraphicFramePr>
        <p:xfrm>
          <a:off x="285720" y="1500174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619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7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Экспертиза актов социального партнерства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0776406"/>
              </p:ext>
            </p:extLst>
          </p:nvPr>
        </p:nvGraphicFramePr>
        <p:xfrm>
          <a:off x="214282" y="1142984"/>
          <a:ext cx="8715436" cy="519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693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77793" y="642918"/>
            <a:ext cx="8391876" cy="1489938"/>
          </a:xfrm>
          <a:prstGeom prst="round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787758" y="2420888"/>
            <a:ext cx="757045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Нарушение порядка перечисления на счета профсоюзных организаций денежных средств (членских профсоюзных взносов) из заработной платы работников;</a:t>
            </a:r>
          </a:p>
          <a:p>
            <a:pPr lvl="0" indent="450850" algn="just"/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Ограничение права на осуществление профсоюзного контроля за соблюдением трудового законодательства;</a:t>
            </a:r>
          </a:p>
          <a:p>
            <a:pPr indent="450850" algn="just">
              <a:buFont typeface="Wingdings" pitchFamily="2" charset="2"/>
              <a:buChar char="§"/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Нарушение права на осуществление законной деятельности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профсоюзных организаций;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just"/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Ограничение прав профсоюзов на организацию и проведение митингов, шествий, пикетирования и других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публичных мероприятий.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87728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Правовые инспекции труда в 2012 году зарегистрировали </a:t>
            </a:r>
            <a:r>
              <a:rPr lang="ru-RU" sz="3600" b="1" dirty="0" smtClean="0">
                <a:solidFill>
                  <a:srgbClr val="FF99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404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нарушения прав профсоюзов (2011 году - 278 нарушения):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logo_profsouz_new_mini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1"/>
                </a:solidFill>
                <a:cs typeface="Times New Roman" pitchFamily="18" charset="0"/>
              </a:rPr>
              <a:t>Экономическая эффективность правозащитной работы</a:t>
            </a:r>
            <a:endParaRPr lang="ru-RU" sz="27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4250259"/>
              </p:ext>
            </p:extLst>
          </p:nvPr>
        </p:nvGraphicFramePr>
        <p:xfrm>
          <a:off x="357158" y="1357298"/>
          <a:ext cx="85725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48" y="171448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0070C0"/>
                </a:solidFill>
                <a:cs typeface="BrowalliaUPC" pitchFamily="34" charset="-34"/>
              </a:rPr>
              <a:t>БЛАГОДАРИМ ЗА ВНИМАНИЕ</a:t>
            </a:r>
            <a:r>
              <a:rPr lang="ru-RU" sz="5400" dirty="0">
                <a:solidFill>
                  <a:srgbClr val="0070C0"/>
                </a:solidFill>
                <a:cs typeface="BrowalliaUPC" pitchFamily="34" charset="-34"/>
              </a:rPr>
              <a:t>!</a:t>
            </a:r>
          </a:p>
        </p:txBody>
      </p:sp>
      <p:pic>
        <p:nvPicPr>
          <p:cNvPr id="3" name="Рисунок 2" descr="logo_profsouz_new_mini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5848908"/>
            <a:ext cx="537713" cy="571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Количество </a:t>
            </a:r>
            <a:r>
              <a:rPr lang="ru-RU" sz="2400" b="1" dirty="0">
                <a:solidFill>
                  <a:schemeClr val="tx1"/>
                </a:solidFill>
              </a:rPr>
              <a:t>правовых инспекторов труда, штатных юристов территориальных организаций </a:t>
            </a:r>
            <a:r>
              <a:rPr lang="ru-RU" sz="2400" b="1" dirty="0" smtClean="0">
                <a:solidFill>
                  <a:schemeClr val="tx1"/>
                </a:solidFill>
              </a:rPr>
              <a:t>Профсоюза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logo_profsouz_new_mini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942145992"/>
              </p:ext>
            </p:extLst>
          </p:nvPr>
        </p:nvGraphicFramePr>
        <p:xfrm>
          <a:off x="285720" y="1428736"/>
          <a:ext cx="8572560" cy="48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Соотношение членов Профсоюза и штатных правовых инспекторов труда, юристов Профсоюза</a:t>
            </a:r>
            <a:endParaRPr lang="ru-RU" sz="2400" b="1" dirty="0"/>
          </a:p>
        </p:txBody>
      </p:sp>
      <p:pic>
        <p:nvPicPr>
          <p:cNvPr id="4" name="Рисунок 3" descr="logo_profsouz_new_mini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500034" y="1214422"/>
          <a:ext cx="835824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5214950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+mj-lt"/>
              </a:rPr>
              <a:t>На одного штатного правового инспектора труда Профсоюза в среднем приходится  более </a:t>
            </a:r>
            <a:r>
              <a:rPr lang="ru-RU" sz="4000" b="1" dirty="0" smtClean="0">
                <a:solidFill>
                  <a:srgbClr val="FF0000"/>
                </a:solidFill>
                <a:latin typeface="+mj-lt"/>
              </a:rPr>
              <a:t>30</a:t>
            </a:r>
            <a:r>
              <a:rPr lang="ru-RU" sz="4000" b="1" dirty="0" smtClean="0">
                <a:latin typeface="+mj-lt"/>
              </a:rPr>
              <a:t> </a:t>
            </a:r>
            <a:r>
              <a:rPr lang="ru-RU" sz="2400" b="1" dirty="0" smtClean="0">
                <a:latin typeface="+mj-lt"/>
              </a:rPr>
              <a:t>тысяч членов Профсоюза.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7681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</a:rPr>
              <a:t>Количество внештатных правовых инспекторов труда в территориальных организациях </a:t>
            </a:r>
            <a:r>
              <a:rPr lang="ru-RU" sz="2400" b="1" dirty="0" smtClean="0">
                <a:solidFill>
                  <a:schemeClr val="tx1"/>
                </a:solidFill>
                <a:effectLst/>
              </a:rPr>
              <a:t>Профсоюза </a:t>
            </a:r>
            <a:endParaRPr lang="ru-RU" sz="24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3840756"/>
              </p:ext>
            </p:extLst>
          </p:nvPr>
        </p:nvGraphicFramePr>
        <p:xfrm>
          <a:off x="457200" y="1340768"/>
          <a:ext cx="8229600" cy="516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8979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Проведено проверок работодателей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2003000"/>
              </p:ext>
            </p:extLst>
          </p:nvPr>
        </p:nvGraphicFramePr>
        <p:xfrm>
          <a:off x="285720" y="1000108"/>
          <a:ext cx="83907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392460" y="571480"/>
            <a:ext cx="7643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Тематика проверок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107831"/>
            <a:ext cx="7500990" cy="7977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Соблюдение трудового законодательства при заключении, изменении и расторжении трудовых договоров с работниками образовательных учреждений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2041760"/>
            <a:ext cx="7500990" cy="70914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Соблюдение законодательства при предоставлении мер социальной поддержки педагогическим работникам в сельской местности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2899016"/>
            <a:ext cx="7500990" cy="3519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Выполнение обязательств, закрепленных в коллективных договорах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3393847"/>
            <a:ext cx="7500990" cy="71438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Соблюдение трудового законодательства по вопросам рабочего времени в образовательных учреждениях, определение учебной нагрузки и предоставление отпусков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4179665"/>
            <a:ext cx="7500990" cy="62050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Законность принятия и реализации локальных нормативных актов по вопросам оплаты труда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5786" y="4894045"/>
            <a:ext cx="7500990" cy="62050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Соблюдение локальных нормативных актов при распределении стимулирующей части оплаты труда работников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5608425"/>
            <a:ext cx="7500990" cy="62050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850" algn="ctr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Соблюдение трудового законодательства по вопросам гарантий и компенсаций работникам образовательных учреждений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726" y="692696"/>
            <a:ext cx="8229600" cy="4086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Соотношение выявленных и устраненных нарушений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4154461"/>
              </p:ext>
            </p:extLst>
          </p:nvPr>
        </p:nvGraphicFramePr>
        <p:xfrm>
          <a:off x="414334" y="1142984"/>
          <a:ext cx="8372508" cy="519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Количество материалов, направленных в прокуратуру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2512803"/>
              </p:ext>
            </p:extLst>
          </p:nvPr>
        </p:nvGraphicFramePr>
        <p:xfrm>
          <a:off x="214282" y="1052736"/>
          <a:ext cx="8715436" cy="544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692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Количество судебных дел, рассмотренных с участием правовых инспекторов труда, юристов Профсоюза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0144686"/>
              </p:ext>
            </p:extLst>
          </p:nvPr>
        </p:nvGraphicFramePr>
        <p:xfrm>
          <a:off x="428596" y="1340768"/>
          <a:ext cx="8319868" cy="508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logo_profsouz_new_mini_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43174" y="5929330"/>
            <a:ext cx="511346" cy="571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5531</TotalTime>
  <Words>303</Words>
  <Application>Microsoft Office PowerPoint</Application>
  <PresentationFormat>Экран (4:3)</PresentationFormat>
  <Paragraphs>58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Правозащитная деятельность Профсоюза</vt:lpstr>
      <vt:lpstr>Количество правовых инспекторов труда, штатных юристов территориальных организаций Профсоюза</vt:lpstr>
      <vt:lpstr>Соотношение членов Профсоюза и штатных правовых инспекторов труда, юристов Профсоюза</vt:lpstr>
      <vt:lpstr>Количество внештатных правовых инспекторов труда в территориальных организациях Профсоюза </vt:lpstr>
      <vt:lpstr>Проведено проверок работодателей</vt:lpstr>
      <vt:lpstr>Слайд 6</vt:lpstr>
      <vt:lpstr>Соотношение выявленных и устраненных нарушений</vt:lpstr>
      <vt:lpstr>Количество материалов, направленных в прокуратуру</vt:lpstr>
      <vt:lpstr>Количество судебных дел, рассмотренных с участием правовых инспекторов труда, юристов Профсоюза </vt:lpstr>
      <vt:lpstr>Количество проведенных экспертиз проектов законов  и иных нормативных правовых актов</vt:lpstr>
      <vt:lpstr>Количество коллективных трудовых споров, рассмотренных с участием правовых инспекторов труда, юристов Профсоюза</vt:lpstr>
      <vt:lpstr>Экспертиза актов социального партнерства</vt:lpstr>
      <vt:lpstr>Правовые инспекции труда в 2012 году зарегистрировали 404 нарушения прав профсоюзов (2011 году - 278 нарушения):</vt:lpstr>
      <vt:lpstr>  Экономическая эффективность правозащитной работы</vt:lpstr>
      <vt:lpstr>БЛАГОДАРИМ ЗА ВНИМАНИЕ!</vt:lpstr>
    </vt:vector>
  </TitlesOfParts>
  <Company>edunion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правозащитной деятельности правовой инспекции труда за 2001-2005 годы</dc:title>
  <dc:creator>Хмельков</dc:creator>
  <cp:lastModifiedBy>Sergey</cp:lastModifiedBy>
  <cp:revision>621</cp:revision>
  <dcterms:created xsi:type="dcterms:W3CDTF">2006-06-13T12:58:01Z</dcterms:created>
  <dcterms:modified xsi:type="dcterms:W3CDTF">2013-05-12T12:48:58Z</dcterms:modified>
</cp:coreProperties>
</file>