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3" r:id="rId2"/>
  </p:sldMasterIdLst>
  <p:notesMasterIdLst>
    <p:notesMasterId r:id="rId43"/>
  </p:notesMasterIdLst>
  <p:sldIdLst>
    <p:sldId id="256" r:id="rId3"/>
    <p:sldId id="334" r:id="rId4"/>
    <p:sldId id="335" r:id="rId5"/>
    <p:sldId id="337" r:id="rId6"/>
    <p:sldId id="338" r:id="rId7"/>
    <p:sldId id="339" r:id="rId8"/>
    <p:sldId id="336" r:id="rId9"/>
    <p:sldId id="295" r:id="rId10"/>
    <p:sldId id="297" r:id="rId11"/>
    <p:sldId id="333" r:id="rId12"/>
    <p:sldId id="327" r:id="rId13"/>
    <p:sldId id="258" r:id="rId14"/>
    <p:sldId id="286" r:id="rId15"/>
    <p:sldId id="340" r:id="rId16"/>
    <p:sldId id="341" r:id="rId17"/>
    <p:sldId id="343" r:id="rId18"/>
    <p:sldId id="342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5" r:id="rId40"/>
    <p:sldId id="367" r:id="rId41"/>
    <p:sldId id="366" r:id="rId42"/>
  </p:sldIdLst>
  <p:sldSz cx="10080625" cy="7559675"/>
  <p:notesSz cx="6797675" cy="9928225"/>
  <p:defaultTextStyle>
    <a:defPPr>
      <a:defRPr lang="en-GB"/>
    </a:defPPr>
    <a:lvl1pPr algn="l" defTabSz="7191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1pPr>
    <a:lvl2pPr marL="742950" indent="-285750" algn="l" defTabSz="7191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2pPr>
    <a:lvl3pPr marL="1143000" indent="-228600" algn="l" defTabSz="7191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3pPr>
    <a:lvl4pPr marL="1600200" indent="-228600" algn="l" defTabSz="7191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4pPr>
    <a:lvl5pPr marL="2057400" indent="-228600" algn="l" defTabSz="7191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mincho"/>
        <a:cs typeface="msmincho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709" autoAdjust="0"/>
  </p:normalViewPr>
  <p:slideViewPr>
    <p:cSldViewPr>
      <p:cViewPr varScale="1">
        <p:scale>
          <a:sx n="106" d="100"/>
          <a:sy n="106" d="100"/>
        </p:scale>
        <p:origin x="132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60645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9350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7188" cy="4465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6513" y="0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31338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6513" y="9431338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  <a:cs typeface="msmincho" charset="0"/>
              </a:defRPr>
            </a:lvl1pPr>
          </a:lstStyle>
          <a:p>
            <a:pPr>
              <a:defRPr/>
            </a:pPr>
            <a:fld id="{6D4552F6-8370-4BA0-AC1B-1FA98E753B3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60248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B65F25-2F7D-4FCD-A799-E7FCE36058B9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384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306EF6-16F0-4DE6-8A1B-0E3574BAD277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18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125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41BCA2-DA87-402F-B89A-271F30480DB7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19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86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2F1D99-E21C-4FD0-AB2D-1B50720E3623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20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410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299492-2FF0-4336-B29B-1C242742BD42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21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299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32935A-9B5D-4B11-B0A9-9D640AB34FF2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22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136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A77D6C-F10A-42E4-83C1-55683D92032C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23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855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155308-511C-44F0-BA43-7A0B9D2FDB83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24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87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8817E0-F35D-4DB8-95BB-3A8CAF3D11A0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25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85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72A1077-A9F7-45F7-9F97-A3B2D0AF1B77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26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729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4F783B9-8A09-47A0-9173-B4BB4313D40E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27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26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F1E7F3B-3795-4726-BC2E-8EF174424A15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6</a:t>
            </a:fld>
            <a:endParaRPr lang="en-US" altLang="ru-RU" sz="1300" smtClean="0">
              <a:cs typeface="msmincho"/>
            </a:endParaRPr>
          </a:p>
        </p:txBody>
      </p:sp>
    </p:spTree>
    <p:extLst>
      <p:ext uri="{BB962C8B-B14F-4D97-AF65-F5344CB8AC3E}">
        <p14:creationId xmlns:p14="http://schemas.microsoft.com/office/powerpoint/2010/main" val="8231656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9B1A7C-3AF7-46B0-88BD-07FB5B479AB2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28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0774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884F35F-6115-4A05-812F-2F3C7B93336C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29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0631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3EA0BBC-EDE1-428C-8228-9ED3A8B44683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30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5196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D17A61-B1D2-48D1-9866-0201943C15C8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31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249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5E0D7A3-CD6A-4624-AD79-4F09CB0A9DC2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32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1236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3CB60D-024E-4B26-B359-6F4D0D204CB0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33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1468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1D637F0-A763-4B00-BADF-D93D4DD337E8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34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5250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477ACD-56E3-4D94-A5F3-6976E3C60978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35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143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E62345-BC9A-4037-97BD-2100EE410B44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36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512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4816FC6-AD98-465F-BC2E-2546EA38078C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37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628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23F0CC-D399-45D7-B905-98B1704F0F03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10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23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5A879B-01DE-4B29-9CDA-DC43A681D460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12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710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76AF27-9239-47D4-9131-8B8F6C9F6284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13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51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2BBC21-937B-4C40-9708-E7DF96AF9F15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14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20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4AB792-CFCE-4446-BB38-9A26B6402D0D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15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05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18C9E9-7035-4830-B076-0AEFD1D3DBD1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16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793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BEDB8D-03A0-4D64-98A8-440CF4089D85}" type="slidenum">
              <a:rPr lang="en-US" altLang="ru-RU" sz="1300" smtClean="0">
                <a:cs typeface="msmincho"/>
              </a:rPr>
              <a:pPr>
                <a:spcBef>
                  <a:spcPct val="0"/>
                </a:spcBef>
              </a:pPr>
              <a:t>17</a:t>
            </a:fld>
            <a:endParaRPr lang="en-US" altLang="ru-RU" sz="1300" smtClean="0">
              <a:cs typeface="msmincho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29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5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14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9650" y="117475"/>
            <a:ext cx="2205038" cy="70945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117475"/>
            <a:ext cx="6465887" cy="70945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0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15816" y="1558455"/>
            <a:ext cx="231854" cy="23183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276350" y="1482725"/>
            <a:ext cx="69850" cy="6985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579298" y="396721"/>
            <a:ext cx="8165306" cy="162281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579298" y="2039353"/>
            <a:ext cx="8165306" cy="1931917"/>
          </a:xfrm>
        </p:spPr>
        <p:txBody>
          <a:bodyPr tIns="0"/>
          <a:lstStyle>
            <a:lvl1pPr marL="30238" indent="0" algn="l">
              <a:buNone/>
              <a:defRPr sz="29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1AAA8-C406-44C5-9748-67F1914E6E7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17177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D2782-5C9C-44CD-9178-F2CABAF8B4E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25010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6188" y="0"/>
            <a:ext cx="75612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519363" y="0"/>
            <a:ext cx="84137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394833" y="3102637"/>
            <a:ext cx="231854" cy="23183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654300" y="3027363"/>
            <a:ext cx="71438" cy="6985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2498" y="2866377"/>
            <a:ext cx="7056438" cy="2519892"/>
          </a:xfrm>
        </p:spPr>
        <p:txBody>
          <a:bodyPr anchor="t"/>
          <a:lstStyle>
            <a:lvl1pPr algn="l">
              <a:lnSpc>
                <a:spcPts val="4960"/>
              </a:lnSpc>
              <a:buNone/>
              <a:defRPr sz="44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42498" y="1175949"/>
            <a:ext cx="7056438" cy="1664178"/>
          </a:xfrm>
        </p:spPr>
        <p:txBody>
          <a:bodyPr anchor="b"/>
          <a:lstStyle>
            <a:lvl1pPr marL="20159" indent="0">
              <a:lnSpc>
                <a:spcPts val="2535"/>
              </a:lnSpc>
              <a:spcBef>
                <a:spcPts val="0"/>
              </a:spcBef>
              <a:buNone/>
              <a:defRPr sz="22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B0698-51F8-41E2-92D9-C9756996815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96351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658" y="302387"/>
            <a:ext cx="8266113" cy="125994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82658" y="1679928"/>
            <a:ext cx="4032250" cy="51405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816521" y="1679928"/>
            <a:ext cx="4032250" cy="51405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6CCC8-71E2-4382-ABD2-71901F825E9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41382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5688315"/>
            <a:ext cx="9072563" cy="1259946"/>
          </a:xfrm>
        </p:spPr>
        <p:txBody>
          <a:bodyPr/>
          <a:lstStyle>
            <a:lvl1pPr algn="ctr">
              <a:defRPr sz="50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361866"/>
            <a:ext cx="4435475" cy="70557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0556" indent="0" algn="l">
              <a:lnSpc>
                <a:spcPct val="100000"/>
              </a:lnSpc>
              <a:spcBef>
                <a:spcPts val="110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141119" y="361866"/>
            <a:ext cx="4435475" cy="70557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0556" indent="0" algn="l">
              <a:lnSpc>
                <a:spcPct val="100000"/>
              </a:lnSpc>
              <a:spcBef>
                <a:spcPts val="110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4031" y="1068513"/>
            <a:ext cx="4435475" cy="453580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3416" indent="-302383">
              <a:lnSpc>
                <a:spcPct val="100000"/>
              </a:lnSpc>
              <a:spcBef>
                <a:spcPts val="772"/>
              </a:spcBef>
              <a:defRPr sz="2600"/>
            </a:lvl1pPr>
            <a:lvl2pPr>
              <a:lnSpc>
                <a:spcPct val="100000"/>
              </a:lnSpc>
              <a:spcBef>
                <a:spcPts val="772"/>
              </a:spcBef>
              <a:defRPr sz="2200"/>
            </a:lvl2pPr>
            <a:lvl3pPr>
              <a:lnSpc>
                <a:spcPct val="100000"/>
              </a:lnSpc>
              <a:spcBef>
                <a:spcPts val="772"/>
              </a:spcBef>
              <a:defRPr sz="2000"/>
            </a:lvl3pPr>
            <a:lvl4pPr>
              <a:lnSpc>
                <a:spcPct val="100000"/>
              </a:lnSpc>
              <a:spcBef>
                <a:spcPts val="772"/>
              </a:spcBef>
              <a:defRPr sz="1800"/>
            </a:lvl4pPr>
            <a:lvl5pPr>
              <a:lnSpc>
                <a:spcPct val="100000"/>
              </a:lnSpc>
              <a:spcBef>
                <a:spcPts val="772"/>
              </a:spcBef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41119" y="1068513"/>
            <a:ext cx="4435475" cy="453580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3416" indent="-302383">
              <a:lnSpc>
                <a:spcPct val="100000"/>
              </a:lnSpc>
              <a:spcBef>
                <a:spcPts val="772"/>
              </a:spcBef>
              <a:defRPr sz="2600"/>
            </a:lvl1pPr>
            <a:lvl2pPr>
              <a:lnSpc>
                <a:spcPct val="100000"/>
              </a:lnSpc>
              <a:spcBef>
                <a:spcPts val="772"/>
              </a:spcBef>
              <a:defRPr sz="2200"/>
            </a:lvl2pPr>
            <a:lvl3pPr>
              <a:lnSpc>
                <a:spcPct val="100000"/>
              </a:lnSpc>
              <a:spcBef>
                <a:spcPts val="772"/>
              </a:spcBef>
              <a:defRPr sz="2000"/>
            </a:lvl3pPr>
            <a:lvl4pPr>
              <a:lnSpc>
                <a:spcPct val="100000"/>
              </a:lnSpc>
              <a:spcBef>
                <a:spcPts val="772"/>
              </a:spcBef>
              <a:defRPr sz="1800"/>
            </a:lvl4pPr>
            <a:lvl5pPr>
              <a:lnSpc>
                <a:spcPct val="100000"/>
              </a:lnSpc>
              <a:spcBef>
                <a:spcPts val="772"/>
              </a:spcBef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FED70-CE51-4348-BE46-21C2CE5B9FE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389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658" y="302387"/>
            <a:ext cx="8266113" cy="125994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46B6D-68D9-4489-A12D-4BBAA2EB818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33819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9188" y="0"/>
            <a:ext cx="8961437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119188" y="0"/>
            <a:ext cx="809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81C1B-1117-4C69-9620-6FDEAD40508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68884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238958"/>
            <a:ext cx="4200260" cy="1280945"/>
          </a:xfrm>
          <a:ln>
            <a:noFill/>
          </a:ln>
        </p:spPr>
        <p:txBody>
          <a:bodyPr anchor="b"/>
          <a:lstStyle>
            <a:lvl1pPr algn="l">
              <a:lnSpc>
                <a:spcPts val="2205"/>
              </a:lnSpc>
              <a:buNone/>
              <a:defRPr sz="24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4031" y="1550917"/>
            <a:ext cx="4200260" cy="769967"/>
          </a:xfrm>
        </p:spPr>
        <p:txBody>
          <a:bodyPr/>
          <a:lstStyle>
            <a:lvl1pPr marL="50397" indent="0">
              <a:lnSpc>
                <a:spcPct val="100000"/>
              </a:lnSpc>
              <a:spcBef>
                <a:spcPts val="0"/>
              </a:spcBef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4031" y="2351900"/>
            <a:ext cx="8988557" cy="440106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C2F7D-9504-419D-8FD4-F36E0C1FCB4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5102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9059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40052" y="1175950"/>
            <a:ext cx="5040313" cy="5039783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00794" tIns="302383" rIns="100794" bIns="50397">
            <a:normAutofit/>
          </a:bodyPr>
          <a:lstStyle/>
          <a:p>
            <a:pPr indent="-312462" eaLnBrk="1" hangingPunct="1">
              <a:lnSpc>
                <a:spcPts val="3307"/>
              </a:lnSpc>
              <a:spcBef>
                <a:spcPts val="661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500">
              <a:latin typeface="+mn-lt"/>
              <a:ea typeface="+mn-ea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438150" y="1052513"/>
            <a:ext cx="755650" cy="225425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516563" y="1031875"/>
            <a:ext cx="715962" cy="225425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9894" y="1175950"/>
            <a:ext cx="3024188" cy="2183906"/>
          </a:xfrm>
        </p:spPr>
        <p:txBody>
          <a:bodyPr anchor="b">
            <a:noAutofit/>
          </a:bodyPr>
          <a:lstStyle>
            <a:lvl1pPr algn="l">
              <a:buNone/>
              <a:defRPr sz="23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24057" y="1259949"/>
            <a:ext cx="4872302" cy="3874120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302383">
            <a:normAutofit/>
          </a:bodyPr>
          <a:lstStyle>
            <a:lvl1pPr marL="0" indent="0" algn="l" eaLnBrk="1" latinLnBrk="0" hangingPunct="1">
              <a:buNone/>
              <a:defRPr sz="35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4057" y="5291772"/>
            <a:ext cx="4872302" cy="839964"/>
          </a:xfrm>
        </p:spPr>
        <p:txBody>
          <a:bodyPr anchor="ctr"/>
          <a:lstStyle>
            <a:lvl1pPr marL="0" indent="0" algn="l">
              <a:lnSpc>
                <a:spcPts val="1764"/>
              </a:lnSpc>
              <a:spcBef>
                <a:spcPts val="0"/>
              </a:spcBef>
              <a:buNone/>
              <a:defRPr sz="1500">
                <a:solidFill>
                  <a:srgbClr val="777777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B006-98A4-4AF7-80F7-206B3E13966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34712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20F31-8A94-42FB-A930-AD172732199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887040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0469" y="302739"/>
            <a:ext cx="2016125" cy="64502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60078" y="302740"/>
            <a:ext cx="6132380" cy="645022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8165A-05A1-4B94-B5B9-3E402084BC8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48011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E7787-AC3C-467F-A2D2-A9BAAD267D0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4344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1979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89025" y="2224088"/>
            <a:ext cx="4160838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02263" y="2224088"/>
            <a:ext cx="4162425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87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34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36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835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832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1794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117475"/>
            <a:ext cx="860583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9025" y="2224088"/>
            <a:ext cx="8475663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6251575"/>
            <a:ext cx="19685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hf hdr="0" ftr="0" dt="0"/>
  <p:txStyles>
    <p:titleStyle>
      <a:lvl1pPr algn="ctr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b="1" i="1">
          <a:solidFill>
            <a:srgbClr val="E6E6E6"/>
          </a:solidFill>
          <a:latin typeface="+mj-lt"/>
          <a:ea typeface="+mj-ea"/>
          <a:cs typeface="+mj-cs"/>
        </a:defRPr>
      </a:lvl1pPr>
      <a:lvl2pPr algn="ctr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2pPr>
      <a:lvl3pPr algn="ctr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3pPr>
      <a:lvl4pPr algn="ctr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4pPr>
      <a:lvl5pPr algn="ctr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5pPr>
      <a:lvl6pPr marL="2514600" indent="-228600" algn="ctr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6pPr>
      <a:lvl7pPr marL="2971800" indent="-228600" algn="ctr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7pPr>
      <a:lvl8pPr marL="3429000" indent="-228600" algn="ctr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8pPr>
      <a:lvl9pPr marL="3886200" indent="-228600" algn="ctr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9pPr>
    </p:titleStyle>
    <p:bodyStyle>
      <a:lvl1pPr marL="342900" indent="-342900" algn="l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E6E6E6"/>
          </a:solidFill>
          <a:latin typeface="+mn-lt"/>
          <a:ea typeface="+mn-ea"/>
          <a:cs typeface="+mn-cs"/>
        </a:defRPr>
      </a:lvl2pPr>
      <a:lvl3pPr marL="1143000" indent="-228600" algn="l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E6E6E6"/>
          </a:solidFill>
          <a:latin typeface="+mn-lt"/>
          <a:ea typeface="+mn-ea"/>
          <a:cs typeface="+mn-cs"/>
        </a:defRPr>
      </a:lvl3pPr>
      <a:lvl4pPr marL="1600200" indent="-228600" algn="l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E6E6E6"/>
          </a:solidFill>
          <a:latin typeface="+mn-lt"/>
          <a:ea typeface="+mn-ea"/>
          <a:cs typeface="+mn-cs"/>
        </a:defRPr>
      </a:lvl4pPr>
      <a:lvl5pPr marL="2057400" indent="-228600" algn="l" defTabSz="7191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99CCFF"/>
          </a:solidFill>
          <a:latin typeface="+mn-lt"/>
          <a:ea typeface="+mn-ea"/>
          <a:cs typeface="+mn-cs"/>
        </a:defRPr>
      </a:lvl5pPr>
      <a:lvl6pPr marL="2514600" indent="-228600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6pPr>
      <a:lvl7pPr marL="2971800" indent="-228600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7pPr>
      <a:lvl8pPr marL="3429000" indent="-228600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8pPr>
      <a:lvl9pPr marL="3886200" indent="-228600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900113" y="-900113"/>
            <a:ext cx="1808163" cy="1806576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85738" y="23813"/>
            <a:ext cx="1876425" cy="1876425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01614" y="1163027"/>
            <a:ext cx="1241025" cy="1215439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116013" y="0"/>
            <a:ext cx="896461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82738" y="303213"/>
            <a:ext cx="8266112" cy="1258887"/>
          </a:xfrm>
          <a:prstGeom prst="rect">
            <a:avLst/>
          </a:prstGeom>
        </p:spPr>
        <p:txBody>
          <a:bodyPr lIns="100794" tIns="50397" rIns="100794" bIns="50397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7" name="Текст 8"/>
          <p:cNvSpPr>
            <a:spLocks noGrp="1"/>
          </p:cNvSpPr>
          <p:nvPr>
            <p:ph type="body" idx="1"/>
          </p:nvPr>
        </p:nvSpPr>
        <p:spPr bwMode="auto">
          <a:xfrm>
            <a:off x="1582738" y="1595438"/>
            <a:ext cx="8266112" cy="529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948113" y="6950075"/>
            <a:ext cx="2352675" cy="525463"/>
          </a:xfrm>
          <a:prstGeom prst="rect">
            <a:avLst/>
          </a:prstGeom>
        </p:spPr>
        <p:txBody>
          <a:bodyPr lIns="100794" tIns="50397" rIns="100794" bIns="50397" anchor="b"/>
          <a:lstStyle>
            <a:lvl1pPr algn="r" eaLnBrk="1" latinLnBrk="0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300">
                <a:solidFill>
                  <a:schemeClr val="bg2">
                    <a:shade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6300788" y="6950075"/>
            <a:ext cx="3192462" cy="525463"/>
          </a:xfrm>
          <a:prstGeom prst="rect">
            <a:avLst/>
          </a:prstGeom>
        </p:spPr>
        <p:txBody>
          <a:bodyPr lIns="100794" tIns="50397" rIns="100794" bIns="50397" anchor="b"/>
          <a:lstStyle>
            <a:lvl1pPr eaLnBrk="1" latinLnBrk="0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300">
                <a:solidFill>
                  <a:schemeClr val="bg2">
                    <a:shade val="50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9496425" y="6950075"/>
            <a:ext cx="503238" cy="525463"/>
          </a:xfrm>
          <a:prstGeom prst="rect">
            <a:avLst/>
          </a:prstGeom>
        </p:spPr>
        <p:txBody>
          <a:bodyPr vert="horz" wrap="square" lIns="100794" tIns="50397" rIns="100794" bIns="5039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300">
                <a:solidFill>
                  <a:srgbClr val="B5A788"/>
                </a:solidFill>
                <a:ea typeface="+mn-ea"/>
                <a:cs typeface="msmincho" charset="0"/>
              </a:defRPr>
            </a:lvl1pPr>
          </a:lstStyle>
          <a:p>
            <a:pPr>
              <a:defRPr/>
            </a:pPr>
            <a:fld id="{77B1B7D7-D821-4F0E-BB27-C4C6B8A731A3}" type="slidenum">
              <a:rPr lang="en-US" altLang="ru-RU"/>
              <a:pPr>
                <a:defRPr/>
              </a:pPr>
              <a:t>‹#›</a:t>
            </a:fld>
            <a:endParaRPr lang="en-US" altLang="ru-RU">
              <a:solidFill>
                <a:srgbClr val="AAA393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119188" y="0"/>
            <a:ext cx="809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165" r:id="rId2"/>
    <p:sldLayoutId id="2147484166" r:id="rId3"/>
    <p:sldLayoutId id="2147484167" r:id="rId4"/>
    <p:sldLayoutId id="2147484168" r:id="rId5"/>
    <p:sldLayoutId id="2147484169" r:id="rId6"/>
    <p:sldLayoutId id="2147484170" r:id="rId7"/>
    <p:sldLayoutId id="2147484171" r:id="rId8"/>
    <p:sldLayoutId id="2147484172" r:id="rId9"/>
    <p:sldLayoutId id="2147484173" r:id="rId10"/>
    <p:sldLayoutId id="2147484174" r:id="rId11"/>
    <p:sldLayoutId id="214748417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7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401638" indent="-311150" algn="l" rtl="0" eaLnBrk="0" fontAlgn="base" hangingPunct="0">
        <a:spcBef>
          <a:spcPts val="663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261938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976313" indent="-2508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8088" indent="-19050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30338" indent="-200025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663106" indent="-201589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1894933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2116681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2348507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garantF1://70088902.8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2016125" y="827088"/>
            <a:ext cx="7488238" cy="2089150"/>
          </a:xfrm>
        </p:spPr>
        <p:txBody>
          <a:bodyPr tIns="31752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ЩЕРОССИЙСКИЙ ПРОФСОЮЗ ОБРАЗОВАНИЯ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Иркутская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областная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664007, г. Иркутск,  ул. Декабрьских Событий, д.88                 </a:t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тел. (8-3952) 20-48-38;     факс (8-3952) 20-53-21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mail:</a:t>
            </a:r>
            <a:r>
              <a:rPr lang="ru-RU" sz="2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Irkutsk_tk@mail.ru</a:t>
            </a:r>
            <a:br>
              <a:rPr lang="en-US" sz="2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www.profedu38.ru</a:t>
            </a: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111250" y="3351213"/>
            <a:ext cx="8477250" cy="1581150"/>
          </a:xfrm>
        </p:spPr>
        <p:txBody>
          <a:bodyPr tIns="20160" anchor="ctr"/>
          <a:lstStyle/>
          <a:p>
            <a:pPr marL="0" indent="0" algn="ctr" eaLnBrk="1" hangingPunct="1">
              <a:lnSpc>
                <a:spcPct val="95000"/>
              </a:lnSpc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2800" b="1" smtClean="0">
                <a:latin typeface="Times New Roman" panose="02020603050405020304" pitchFamily="18" charset="0"/>
              </a:rPr>
              <a:t>ИЗБЫТОЧНАЯ ОТЧЕТНОСТЬ УЧИТЕЛЕЙ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315913"/>
            <a:ext cx="1055688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638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7AA5F51-0882-4B60-94A5-D47D56AD7758}" type="slidenum">
              <a:rPr lang="en-US" altLang="ru-RU" smtClean="0">
                <a:ea typeface="msmincho"/>
                <a:cs typeface="msmincho"/>
              </a:rPr>
              <a:pPr/>
              <a:t>1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3124200" y="5751513"/>
            <a:ext cx="662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b="1" i="1"/>
              <a:t> 2017 г.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2016125" y="304800"/>
            <a:ext cx="7488238" cy="3260725"/>
          </a:xfrm>
        </p:spPr>
        <p:txBody>
          <a:bodyPr tIns="31752"/>
          <a:lstStyle/>
          <a:p>
            <a:pPr algn="ctr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0"/>
            <a:ext cx="1055687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765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42EEAF0-EF3D-44B0-8FCE-4792EC7CD1AF}" type="slidenum">
              <a:rPr lang="en-US" altLang="ru-RU" smtClean="0">
                <a:ea typeface="msmincho"/>
                <a:cs typeface="msmincho"/>
              </a:rPr>
              <a:pPr/>
              <a:t>10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4325" y="900113"/>
            <a:ext cx="7416800" cy="5078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46088" algn="just"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документы, отражающие осуществление текущего контроля успеваемости и промежуточной аттестации обучающихся (журнал и дневник);</a:t>
            </a:r>
          </a:p>
          <a:p>
            <a:pPr indent="446088" algn="just"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распорядительные акты школы о поощрении обучающихся в соответствии с установленными образовательной организацией видами и условиями поощрения;</a:t>
            </a:r>
          </a:p>
          <a:p>
            <a:pPr indent="446088" algn="just"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документы об организации социально-психологического тестирования обучающихся в целях раннего выявления незаконного потребления наркотических средств и психотропных веществ;</a:t>
            </a:r>
          </a:p>
          <a:p>
            <a:pPr indent="446088" algn="just"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бланки документов об образовании и (или) о квалификации, медали "За особые успехи в учении";</a:t>
            </a:r>
          </a:p>
          <a:p>
            <a:pPr indent="446088" algn="just"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учредительные документы школы: 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устав, лицензия, свидетельство об аккредитации, свидетельство о постановке на учёт юридического лица в налоговом органе, свидетельство о внесении записи в Единый государственный реестр юридических лиц, свидетельство о государственной регистрации права.</a:t>
            </a:r>
          </a:p>
          <a:p>
            <a:pPr indent="446088" algn="just">
              <a:defRPr/>
            </a:pPr>
            <a:endParaRPr lang="ru-RU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989013" algn="just">
              <a:defRPr/>
            </a:pPr>
            <a:endParaRPr lang="ru-RU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5"/>
          <p:cNvSpPr txBox="1">
            <a:spLocks noChangeArrowheads="1"/>
          </p:cNvSpPr>
          <p:nvPr/>
        </p:nvSpPr>
        <p:spPr bwMode="auto">
          <a:xfrm>
            <a:off x="1223963" y="107950"/>
            <a:ext cx="81438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endParaRPr lang="ru-RU" altLang="ru-RU" b="1"/>
          </a:p>
          <a:p>
            <a:pPr algn="just"/>
            <a:endParaRPr lang="ru-RU" altLang="ru-RU" b="1"/>
          </a:p>
          <a:p>
            <a:pPr algn="just"/>
            <a:endParaRPr lang="ru-RU" altLang="ru-RU" b="1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5400"/>
            <a:ext cx="10556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70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DC0EB91-511A-4C01-9C4F-4992BB6CFC05}" type="slidenum">
              <a:rPr lang="en-US" altLang="ru-RU" smtClean="0">
                <a:ea typeface="msmincho"/>
                <a:cs typeface="msmincho"/>
              </a:rPr>
              <a:pPr/>
              <a:t>11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4325" y="611188"/>
            <a:ext cx="7704138" cy="7110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i="1" dirty="0">
                <a:ea typeface="+mn-ea"/>
                <a:cs typeface="msmincho" charset="0"/>
              </a:rPr>
              <a:t>Комментарий:</a:t>
            </a:r>
          </a:p>
          <a:p>
            <a:pPr algn="just">
              <a:defRPr/>
            </a:pPr>
            <a:r>
              <a:rPr lang="ru-RU" sz="20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</a:t>
            </a:r>
          </a:p>
          <a:p>
            <a:pPr algn="just">
              <a:defRPr/>
            </a:pPr>
            <a:endParaRPr lang="ru-RU" sz="2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Из всего перечня документов, указанных выше</a:t>
            </a:r>
            <a:r>
              <a:rPr 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2400" u="sng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должностные обязанности учителя</a:t>
            </a:r>
            <a:r>
              <a:rPr 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соответствии с Квалификационными характеристиками по должностям работников образования, утв. Приказом </a:t>
            </a:r>
            <a:r>
              <a:rPr lang="ru-RU" sz="2400" i="1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Минздравсоцразвития</a:t>
            </a:r>
            <a:r>
              <a:rPr lang="ru-RU" sz="24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России от  26 августа 2010 г. № 761-н, </a:t>
            </a:r>
            <a:r>
              <a:rPr lang="ru-RU" sz="2400" b="1" u="sng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непосредственно входит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работа:</a:t>
            </a:r>
          </a:p>
          <a:p>
            <a:pPr indent="465138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по участию в разработке образовательных программ учебных предметов, курсов, дисциплин (модулей), </a:t>
            </a:r>
          </a:p>
          <a:p>
            <a:pPr indent="465138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 также  заполнение документов, отражающих осуществление контрольно-оценочной деятельности - текущего контроля  успеваемости и промежуточной аттестации обучающихся  посредством журнала и дневника.</a:t>
            </a:r>
          </a:p>
          <a:p>
            <a:pPr algn="just">
              <a:defRPr/>
            </a:pPr>
            <a:endParaRPr lang="ru-RU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2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ea typeface="+mn-ea"/>
              <a:cs typeface="msmincho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1077913" y="395288"/>
            <a:ext cx="8496300" cy="6723062"/>
          </a:xfrm>
        </p:spPr>
        <p:txBody>
          <a:bodyPr tIns="7938">
            <a:normAutofit/>
          </a:bodyPr>
          <a:lstStyle/>
          <a:p>
            <a:pPr algn="ctr">
              <a:defRPr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этом, как сказано в Рекомендациях, необходимо учесть следующее:</a:t>
            </a:r>
          </a:p>
          <a:p>
            <a:pPr marL="0" indent="808038" algn="just">
              <a:defRPr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</a:t>
            </a:r>
            <a:r>
              <a:rPr lang="ru-RU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предусматривает разработку рабочей программы конкретного учителя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Следовательно, работодатель не вправе требовать от учителя наличия рабочей программы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808038" algn="just">
              <a:defRPr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содержанию рабочих программ учебных предметов, курсов определены п.19.5 приказа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06.10.2009 г. № 373 «Об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и введении в действие федерального государственного образовательного стандарта начального общего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образования«; п. 18.2.2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 декабря 2010 г. N 1897 "Об утверждении федерального государственного образовательного стандарта основного общего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образования« и п.18.2.2. приказа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 мая 2012 г. № 413 «Об утверждении федерального государственного образовательного стандарта общего образования». 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sz="2000" dirty="0">
              <a:hlinkClick r:id="rId3"/>
            </a:endParaRPr>
          </a:p>
          <a:p>
            <a:pPr algn="just">
              <a:defRPr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203200"/>
            <a:ext cx="10556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2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8B1C53-B1D7-43E4-9288-7A9FC41FFE8E}" type="slidenum">
              <a:rPr lang="en-US" altLang="ru-RU" smtClean="0">
                <a:ea typeface="msmincho"/>
                <a:cs typeface="msmincho"/>
              </a:rPr>
              <a:pPr/>
              <a:t>12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образовательных организаций:</a:t>
            </a:r>
          </a:p>
          <a:p>
            <a:pPr marL="0" indent="587375" algn="just">
              <a:defRPr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предусматривать распределение должностных обязанностей по разработке рабочих программ учебных предметов, курсов, дисциплин (модулей) между несколькими учителями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 включая такие обязанности, например, в трудовые договоры с лицами, впервые поступившими на работу по специальности, в течение первых двух лет после получения ими среднего профессионального или высшего образования;</a:t>
            </a:r>
          </a:p>
          <a:p>
            <a:pPr marL="0" indent="587375" algn="just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свободный доступ учителей к утвержденным рабочим программам организации для использования их в работе, в том числе для реализации права на участие в разработке на их основе (например, в ходе апробации) усовершенствованных рабочих программ учебных предметов, курсов, дисциплин (модулей);</a:t>
            </a:r>
          </a:p>
          <a:p>
            <a:pPr marL="0" indent="587375"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не ограничивать при утверждении рабочих программ учебных предметов, курсов, дисциплин (модулей) право учителей на использование как типовых (без необходимости их перепечатки), так и авторских рабочих программ при соответствии их требованиям ФГОС.</a:t>
            </a:r>
          </a:p>
          <a:p>
            <a:pPr>
              <a:defRPr/>
            </a:pPr>
            <a:endParaRPr lang="ru-RU" dirty="0"/>
          </a:p>
          <a:p>
            <a:pPr marL="90488" indent="0">
              <a:buFont typeface="Wingdings 2" panose="05020102010507070707" pitchFamily="18" charset="2"/>
              <a:buNone/>
              <a:defRPr/>
            </a:pP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277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F41920C-1612-4457-AB7B-1C3D49D5C954}" type="slidenum">
              <a:rPr lang="en-US" altLang="ru-RU" smtClean="0">
                <a:ea typeface="msmincho"/>
                <a:cs typeface="msmincho"/>
              </a:rPr>
              <a:pPr/>
              <a:t>13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исполнительной власти и организациям дополнительного профессионального образования 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вправе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устанавливать обязательную  для использования типовую структуру рабочих программ учебных предметов, курсов, дисциплин (модулей).</a:t>
            </a:r>
          </a:p>
          <a:p>
            <a:pPr marL="90488" indent="0">
              <a:buFont typeface="Wingdings 2" panose="05020102010507070707" pitchFamily="18" charset="2"/>
              <a:buNone/>
            </a:pPr>
            <a:endParaRPr lang="ru-RU" altLang="ru-RU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0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исполнительной власти субъектов Российской Федерации, осуществляющие переданные Российской Федерацией полномочия в сфере образования (Службы по контролю и надзору)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требования о соответствии рабочих программ учебных предметов, курсов, дисциплин (модулей) неким шаблонам (по структуре, количеству и наименованию столбцов, объему и т.д.), 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0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должны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руководствоваться требованиями ФГОС для проведения их качественного (содержательного), а не количественного (формального) анализа.</a:t>
            </a:r>
          </a:p>
          <a:p>
            <a:pPr marL="90488" indent="0">
              <a:buFont typeface="Wingdings 2" panose="05020102010507070707" pitchFamily="18" charset="2"/>
              <a:buNone/>
            </a:pP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482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3E40824-7E91-4B5F-8B4C-9299E2DA1133}" type="slidenum">
              <a:rPr lang="en-US" altLang="ru-RU" smtClean="0">
                <a:ea typeface="msmincho"/>
                <a:cs typeface="msmincho"/>
              </a:rPr>
              <a:pPr/>
              <a:t>14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учителей к  составлению иных документов, указанных в перечне, осуществляется за дополнительную оплату, размер которой определяется по соглашению сторон и исключительно на добровольной основе с письменного согласия работника.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Комментарий:</a:t>
            </a:r>
            <a:r>
              <a:rPr lang="ru-RU" alt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Составление   иных документов, указанных в перечне,  обеспечиваются работниками из числа административно-управленческого персонала (непосредственно руководитель, его заместители, главный бухгалтер), а также специалисты по кадрам, документоведы, и т.д. Оформление по правилам ст. 60.2. Трудового кодекса Российской Федерации в порядке совмещения профессий (должностей), исполнение обязанностей временно отсутствующего работника, расширение зон обслуживания, увеличение объема  работы.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Коллективный договор разрабатывается по правилам Трудового кодекса Российской Федерации  комиссией из числа представителей работодателя и работников (первичной профсоюзной организации);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внутреннего трудового распорядка – локальный нормативный акт, который разрабатывается также органом управления образовательной организации  и направляется для учета мнения представительного органа работников – выборного органа первичной профсоюзной организации. Учителя  участвуют в этой работе в качестве членов соответствующего выборного органа первичной профсоюзной организации (рассматривается как общественная работа).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686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423F786-FD22-4B7A-88D4-EAAB61104438}" type="slidenum">
              <a:rPr lang="en-US" altLang="ru-RU" smtClean="0">
                <a:ea typeface="msmincho"/>
                <a:cs typeface="msmincho"/>
              </a:rPr>
              <a:pPr/>
              <a:t>15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образовательных организаций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екомендуется: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endParaRPr lang="ru-RU" alt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ктуализировать и утвердить на уровне школ номенклатуры дел (документов) по срокам их оборота и хранения, с определением ответственных должностных лиц;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сключить дублирование документов и информации на электронных и бумажных носителях 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endParaRPr lang="ru-RU" alt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 marL="90488" indent="0">
              <a:buFont typeface="Wingdings 2" panose="05020102010507070707" pitchFamily="18" charset="2"/>
              <a:buNone/>
              <a:defRPr/>
            </a:pP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891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BE4E140-D3A0-40C6-B161-E80FF5FD2985}" type="slidenum">
              <a:rPr lang="en-US" altLang="ru-RU" smtClean="0">
                <a:ea typeface="msmincho"/>
                <a:cs typeface="msmincho"/>
              </a:rPr>
              <a:pPr/>
              <a:t>16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учителями документов, отчетности, связанной с осуществлением  должностных обязанностей по обучению и воспитанию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ч.6 ст.47 Федерального закона «Об образовании в Российской Федерации» определены виды работ, которые включены в рабочее время педагогических работников в </a:t>
            </a:r>
            <a:r>
              <a:rPr lang="ru-RU" altLang="ru-RU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должности</a:t>
            </a: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(преподавательская) и воспитательная работа, </a:t>
            </a:r>
            <a:r>
              <a:rPr lang="ru-RU" altLang="ru-RU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</a:t>
            </a:r>
            <a:r>
              <a:rPr lang="ru-RU" alt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подготовка обучающихся, индивидуальная работа с обучающимися, научная, творческая и исследовательская работа, а также другая педагогическая работа, предусмотренная трудовыми (должностными) обязанностями и (или) индивидуальным планом, - методическая, подготовительная, организационная, диагностическая, работа по ведению мониторинга, работа, предусмотренная планами воспитательных, физкультурно-оздоровительных, спортивных, творческих и иных мероприятий, проводимых с обучающимися. Конкретные трудовые (должностные) обязанности педагогических работников определяются трудовыми договорами (служебными контрактами) и должностными инструкциями. 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endParaRPr lang="ru-RU" altLang="ru-RU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096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83F8695-4934-4EC6-9ED2-1A94D7B1C4DD}" type="slidenum">
              <a:rPr lang="en-US" altLang="ru-RU" smtClean="0">
                <a:ea typeface="msmincho"/>
                <a:cs typeface="msmincho"/>
              </a:rPr>
              <a:pPr/>
              <a:t>17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just">
              <a:buFont typeface="Wingdings 2" panose="05020102010507070707" pitchFamily="18" charset="2"/>
              <a:buNone/>
            </a:pPr>
            <a:endParaRPr lang="ru-RU" altLang="ru-RU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</a:pPr>
            <a:endParaRPr lang="ru-RU" altLang="ru-RU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этого, </a:t>
            </a:r>
            <a:r>
              <a:rPr lang="ru-RU" altLang="ru-RU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работы,  не являющейся педагогической </a:t>
            </a: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(или) обработка информации о несовершеннолетних лицах, проживающих на территории микрорайона) и составление связанных с нею видов отчетной документации </a:t>
            </a:r>
            <a:r>
              <a:rPr lang="ru-RU" altLang="ru-RU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входят в рабочее время педагогических работников, в том числе учителей</a:t>
            </a: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такая работа может выполняться только на добровольной основе, то есть с письменного согласия работника и за дополнительную плату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301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22AB940-973E-4485-BA66-9630953EC8EF}" type="slidenum">
              <a:rPr lang="en-US" altLang="ru-RU" smtClean="0">
                <a:ea typeface="msmincho"/>
                <a:cs typeface="msmincho"/>
              </a:rPr>
              <a:pPr/>
              <a:t>18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 субъектов Российской Федерации, осуществляющим государственное управление в сфере образования (министерствам образования),  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руководителям образовательных организаций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 запроса у учителей:</a:t>
            </a:r>
          </a:p>
          <a:p>
            <a:pPr marL="0" indent="492125" algn="just">
              <a:buFont typeface="Wingdings" panose="05000000000000000000" pitchFamily="2" charset="2"/>
              <a:buChar char="ü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конспектов  и (или) диагностических карт уроков;</a:t>
            </a:r>
          </a:p>
          <a:p>
            <a:pPr marL="0" indent="492125" algn="just">
              <a:buFont typeface="Wingdings" panose="05000000000000000000" pitchFamily="2" charset="2"/>
              <a:buChar char="ü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 подготовки к государственной итоговой аттестации, отчетов об их выполнении, и т.п.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выше материалы являются рабочим инструментарием учителя ( в связи с чем нет оснований требовать их составления), а не отчетной документацией, составление которой предусмотрено должностными обязанностями</a:t>
            </a: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506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F6E587-ED71-4AD9-94AA-F36F5C054431}" type="slidenum">
              <a:rPr lang="en-US" altLang="ru-RU" smtClean="0">
                <a:ea typeface="msmincho"/>
                <a:cs typeface="msmincho"/>
              </a:rPr>
              <a:pPr/>
              <a:t>19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688" y="280988"/>
            <a:ext cx="7675562" cy="64928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История вопроса: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7778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2B98C00-8A7E-4EB0-A85A-1B3173680883}" type="slidenum">
              <a:rPr lang="en-US" altLang="ru-RU" smtClean="0">
                <a:ea typeface="msmincho"/>
                <a:cs typeface="msmincho"/>
              </a:rPr>
              <a:pPr/>
              <a:t>2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18437" name="TextBox 2"/>
          <p:cNvSpPr txBox="1">
            <a:spLocks noChangeArrowheads="1"/>
          </p:cNvSpPr>
          <p:nvPr/>
        </p:nvSpPr>
        <p:spPr bwMode="auto">
          <a:xfrm>
            <a:off x="1295400" y="755650"/>
            <a:ext cx="8201025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Государственного совета по вопросам совершенствования системы общего образования под председательством В.В.Путина, Президента Российской Федерации,  23 декабря 2015 г.</a:t>
            </a:r>
          </a:p>
          <a:p>
            <a:pPr algn="just"/>
            <a:r>
              <a:rPr lang="ru-RU" altLang="ru-RU" sz="2000" b="1"/>
              <a:t> </a:t>
            </a:r>
            <a:r>
              <a:rPr lang="ru-RU" altLang="ru-RU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котором  наряду с предложением 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о создании  общенациональной системы  профессионального роста учителей и в связи с этим внедрения современных программ подготовки и повышения квалификации педагогов, внедрения эффективного механизма материального и морального поощрения качественного, творческого учительского труда, создания стимулов к развитию, к непрерывному профессиональному росту, системы оценки квалификаций, качества  результатов труда учителя,  </a:t>
            </a:r>
            <a:r>
              <a:rPr lang="ru-RU" altLang="ru-RU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В.В.Путин предложил «максимально сократить административную, бумажную нагрузку на педагогов  и образовательные организации в целом», согласился с мнением рабочей группы Госсовета о том, «чтобы бюрократическую, отчетную работу взяли на себя прежде всего учредители школ. В большинстве случаев ими являются муниципальные, а также региональные организации органов власти. Я полностью согласен с этим предложением наших коллег»</a:t>
            </a:r>
          </a:p>
          <a:p>
            <a:pPr algn="just"/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0" indent="492125" algn="ctr">
              <a:buFont typeface="Arial" panose="020B0604020202020204" pitchFamily="34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учителями документов, отчетности, связанной с осуществлением  должностных обязанностей по обучению и воспитанию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осуществления контрольно-оценочной деятельности в образовательном процессе с использованием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способов оценивания в условиях информационно-коммуникационных технологий: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электронных форм документации, в том числе электронного журнала и дневников  обучающихся.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710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3F54522-7854-4452-BCF7-9CA8609CD40F}" type="slidenum">
              <a:rPr lang="en-US" altLang="ru-RU" smtClean="0">
                <a:ea typeface="msmincho"/>
                <a:cs typeface="msmincho"/>
              </a:rPr>
              <a:pPr/>
              <a:t>20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ведении электронного журнала и дневников обучающихся 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 и руководителям организаций предлагается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 дублирования ведения электронных и бумажных журналов и дневников, т.к. полный перевод в электронный вид должен  был завершиться к 1 января 2014 г.;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учесть,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ведение электронных журналов и дневников обучающихся может быть включено в должностные обязанности учителя только в рамках осуществления контрольно-оценочной деятельности, в связи с чем в государственное (муниципальное) задание (заказ) не могут быть включены иные виды деятельности учителей;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об обязательном ведении учителями вспомогательных рубрик электронного журнала и дневников обучающихся, например, предполагающих возможность подготовки ответов в электронной форме на обращения родителей (законных представителей), размещение комментариев к каждой оценке успеваемости, и т.д., </a:t>
            </a:r>
            <a:r>
              <a:rPr lang="ru-RU" alt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т.к., осуществление иной связи учителя с родителями (законными представителями) не требует обязательного использования учителем ИКТ;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требовать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выставления оценок успеваемости в электронный журнал и дневники обучающихся в день проведения соответствующих уроков (без учета времени, необходимого на проверку письменных работ, а также возможных технических сбоев и технических неполадок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т.е., установить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адекватные для соблюдения учителями сроки выставления ими оценок успеваемости, например, 3 – 7 календарных дней, но не позднее даты проведения промежуточной аттестации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915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EE7142F-A457-4051-BEA6-BD2405FEEB69}" type="slidenum">
              <a:rPr lang="en-US" altLang="ru-RU" smtClean="0">
                <a:ea typeface="msmincho"/>
                <a:cs typeface="msmincho"/>
              </a:rPr>
              <a:pPr/>
              <a:t>21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0" indent="314325" algn="ctr">
              <a:buFont typeface="Arial" panose="020B0604020202020204" pitchFamily="34" charset="0"/>
              <a:buChar char="•"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учителями документов, отчетности, связанной с осуществлением  должностных обязанностей по обучению и воспитанию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сокращения отчетности,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связанной с выполнением должностной обязанностью учителя по участию в  деятельности педагогического совета и методических объединений,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 и руководителям организаций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 запроса у учителей </a:t>
            </a: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 реализации методической темы, отчетов об их выполнении и иной избыточной документации;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честь,</a:t>
            </a:r>
            <a:r>
              <a:rPr lang="ru-RU" alt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составление  протоколов заседаний педагогических и иных советов образовательной организации относится к функционалу администрации организации, </a:t>
            </a: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выполнение функций секретаря при проведении таких мероприятий не входит в должностные обязанности учителей, в связи с чем может  выполняться ими с их письменного согласия и за дополнительную оплату труда</a:t>
            </a:r>
            <a:endParaRPr lang="ru-RU" altLang="ru-R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0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C868E9B-19AC-48AE-A307-180B0F5B6E5B}" type="slidenum">
              <a:rPr lang="en-US" altLang="ru-RU" smtClean="0">
                <a:ea typeface="msmincho"/>
                <a:cs typeface="msmincho"/>
              </a:rPr>
              <a:pPr/>
              <a:t>22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0" indent="314325" algn="ctr">
              <a:buFont typeface="Arial" panose="020B0604020202020204" pitchFamily="34" charset="0"/>
              <a:buChar char="•"/>
              <a:defRPr/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14325" algn="ctr">
              <a:buFont typeface="Arial" panose="020B0604020202020204" pitchFamily="34" charset="0"/>
              <a:buChar char="•"/>
              <a:defRPr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14325" algn="ctr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учителями документов, отчетности, связанной с осуществлением  должностных обязанностей 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обеспечению жизни и здоровья обучающихся во время образовательного процесса, т.е.,  по участию в  кратковременных дежурствах в организации в период осуществления образовательного процесса (отчетности по дежурству, о ходе выполнения правил по охране труда и пожарной безопасности, и т.п.), 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ru-RU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требуется</a:t>
            </a:r>
            <a:endParaRPr lang="ru-RU" alt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325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69510D9-7B3E-4DF6-84B5-EA2668BB517E}" type="slidenum">
              <a:rPr lang="en-US" altLang="ru-RU" smtClean="0">
                <a:ea typeface="msmincho"/>
                <a:cs typeface="msmincho"/>
              </a:rPr>
              <a:pPr/>
              <a:t>23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0" indent="314325" algn="ctr">
              <a:buFont typeface="Arial" panose="020B0604020202020204" pitchFamily="34" charset="0"/>
              <a:buChar char="•"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избежание составления учителями отчетной документации при реализации мероприятий, предусмотренных  календарем образовательных событий: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власти: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 запроса отчетов и фотоотчетов о проведении Всероссийских тематических уроков и образовательных событий, приуроченных к государственным и национальным праздникам Российской Федерации, памятным датам  российской истории и культуры, а также местным памятным датам и событиям. Письма о проведении перечисленных  мероприятий могут носить только рекомендательный характер;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получения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информации: 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материалы, размещенные на официальных сайтах организаций; 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указывать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соответствующих запросах на недопустимость возложения подготовки и представления данной информации и (или) материалов на учителей;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учитывать,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что формальное предоставление отчетов о достижении рекордных статистических показателей при проведении мероприятий </a:t>
            </a: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является 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задачей реализации календаря образовательных событий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530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B736F0D-7C2A-47B3-81A1-3F2CBD8F640C}" type="slidenum">
              <a:rPr lang="en-US" altLang="ru-RU" smtClean="0">
                <a:ea typeface="msmincho"/>
                <a:cs typeface="msmincho"/>
              </a:rPr>
              <a:pPr/>
              <a:t>24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0" indent="314325" algn="ctr">
              <a:buFont typeface="Arial" panose="020B0604020202020204" pitchFamily="34" charset="0"/>
              <a:buChar char="•"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избежание составления учителями отчетной документации при реализации мероприятий, предусмотренных  календарем образовательных событий: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образовательных организаций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 переадресации учителям, 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осуществляющим функции классных руководителей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подготовку отчетов и фотоотчетов о реализации тех или иных образовательных событий, 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в рабочее время педагогических работников включается учебная (преподавательская) и воспитательная работа, а не составление отчетов о ее выполнении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734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0DFFC58-2420-44E4-9442-FA15E00D99A8}" type="slidenum">
              <a:rPr lang="en-US" altLang="ru-RU" smtClean="0">
                <a:ea typeface="msmincho"/>
                <a:cs typeface="msmincho"/>
              </a:rPr>
              <a:pPr/>
              <a:t>25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учителями дополнительных обязанностей, непосредственно связанных с образовательным процессом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только с их письменного согласия и за дополнительную оплату  (ст.60.2. Трудового кодекса Российской Федерации):</a:t>
            </a:r>
          </a:p>
          <a:p>
            <a:pPr algn="ctr">
              <a:buFont typeface="Arial" panose="020B0604020202020204" pitchFamily="34" charset="0"/>
              <a:buChar char="•"/>
              <a:defRPr/>
            </a:pP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Классное руководство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ru-RU" alt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вести только 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вида </a:t>
            </a:r>
            <a:r>
              <a:rPr lang="ru-RU" alt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классный журнал </a:t>
            </a:r>
            <a:r>
              <a:rPr lang="ru-RU" alt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работы классного руководителя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ru-RU" alt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 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Указывать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информационных запросах</a:t>
            </a: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направляемых в адрес органов местного самоуправления, регулирующих отношения в сфере образования,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касающихся воспитательной, социальной, психологической и иной работы с обучающимися, </a:t>
            </a: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представление запрашиваемой информации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предполагает ее сбор и (или) обработку учителями, в том числе осуществляющими функции классного руководителя.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Т.е., органы местного самоуправления не вправе требовать заполнения информации учителями, в 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выполняющими функции классного руководителя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939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457457C-40FE-4CB0-8656-FB7A4E121DD6}" type="slidenum">
              <a:rPr lang="en-US" altLang="ru-RU" smtClean="0">
                <a:ea typeface="msmincho"/>
                <a:cs typeface="msmincho"/>
              </a:rPr>
              <a:pPr/>
              <a:t>26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учителями дополнительных обязанностей, непосредственно связанных с образовательным процессом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только с их письменного согласия и за дополнительную оплату  (ст.60.2. Трудового кодекса Российской Федерации):</a:t>
            </a:r>
          </a:p>
          <a:p>
            <a:pPr algn="ctr">
              <a:buFont typeface="Arial" panose="020B0604020202020204" pitchFamily="34" charset="0"/>
              <a:buChar char="•"/>
              <a:defRPr/>
            </a:pP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Классное руководство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организаций 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расширения видов отчетной документации, связанной с осуществлением функций классного руководителя, по сравнению с рекомендованным перечнем;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ведении электронного  журнала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требовать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дублирования в бумажной форме;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возлагать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учителей обязанностей по распечатке страниц с итоговыми оценками успеваемости для личных дел обучающихся, т.к., это относится к функционалу администрации организации;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включения в обязанности учителей, выполняющих функции классного руководителя,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отчетной документации и (или) предоставления информации,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входящей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должностные обязанности других педагогических работников («педагогов- организаторов», «социальных педагогов», «педагогов-психологов»),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социальных  паспортов, психолого-педагогических характеристик, и т.п.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4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9E4524A-5C2D-4CD5-B944-9D9A7790250C}" type="slidenum">
              <a:rPr lang="en-US" altLang="ru-RU" smtClean="0">
                <a:ea typeface="msmincho"/>
                <a:cs typeface="msmincho"/>
              </a:rPr>
              <a:pPr/>
              <a:t>27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учителями дополнительных обязанностей, непосредственно связанных с образовательным процессом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только с их письменного согласия и за дополнительную оплату  (ст.60.2. Трудового кодекса Российской Федерации):</a:t>
            </a:r>
          </a:p>
          <a:p>
            <a:pPr algn="ctr">
              <a:buFont typeface="Arial" panose="020B0604020202020204" pitchFamily="34" charset="0"/>
              <a:buChar char="•"/>
              <a:defRPr/>
            </a:pP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Классное руководство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организаций </a:t>
            </a: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рекомендуется: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классными руководителями функций органов, осуществляющих общественное управление в сфере образования (например, </a:t>
            </a:r>
            <a:r>
              <a:rPr lang="ru-RU" alt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протоколов родительских собраний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относящихся к компетенции родительских комитетов);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включения в обязанности классных руководителей составления отчетной документации и (или) предоставления информации, связанной с выполнением функционала правоохранительных органов, органов управления здравоохранением, опеки и попечительства, и т.д.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составления:</a:t>
            </a:r>
          </a:p>
          <a:p>
            <a:pPr marL="0" indent="403225" algn="just">
              <a:buFont typeface="Wingdings" panose="05000000000000000000" pitchFamily="2" charset="2"/>
              <a:buChar char="ü"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 посещения жилых помещений, в которых проживают обучающиеся, списков  обучающихся и их родителей (законных представителей), состоящих в религиозных организациях;</a:t>
            </a:r>
          </a:p>
          <a:p>
            <a:pPr marL="0" indent="403225" algn="just">
              <a:buFont typeface="Wingdings" panose="05000000000000000000" pitchFamily="2" charset="2"/>
              <a:buChar char="ü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проведении профилактических прививок, и т.п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Оптимизировать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сбора и обработки персональных данных обучающихся, составления их характеристик, заполнения журналов инструктажа, а также классного  журнала с целью исключения нерациональных затрат времени классных руководителей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349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4AD1FC7-598E-4FD3-AED3-63CA0974D2E5}" type="slidenum">
              <a:rPr lang="en-US" altLang="ru-RU" smtClean="0">
                <a:ea typeface="msmincho"/>
                <a:cs typeface="msmincho"/>
              </a:rPr>
              <a:pPr/>
              <a:t>28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учителями дополнительных обязанностей, непосредственно связанных с образовательным процессом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только с их письменного согласия и за дополнительную оплату: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письменных работ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(контрольных, самостоятельных, лабораторных работ, тетрадей, сочинений, контурных карт и т.д.)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 субъектов Российской Федерации (министерству образования, Службе по контролю и надзору в сфере образования):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запросов от организаций результатов анализа письменных работ (статистики и разбора типичных ошибок, информации об их профилактики, и т.п.);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образовательных организаций: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вменять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обязанность учителей составление отчетности, связанной с  проверкой письменных работ, </a:t>
            </a:r>
            <a:r>
              <a:rPr lang="ru-RU" altLang="ru-RU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</a:t>
            </a:r>
            <a:r>
              <a:rPr lang="ru-RU" altLang="ru-RU" sz="2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показателями объема и качества выполнения соответствующей работы являются только сами проверенные работы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altLang="ru-RU" sz="2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эффективности работы над ошибками – объективная положительная динамика образовательных результатов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554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DFF5996-0348-4AC0-8028-92A85356F6A5}" type="slidenum">
              <a:rPr lang="en-US" altLang="ru-RU" smtClean="0">
                <a:ea typeface="msmincho"/>
                <a:cs typeface="msmincho"/>
              </a:rPr>
              <a:pPr/>
              <a:t>29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539750"/>
            <a:ext cx="8520113" cy="6624638"/>
          </a:xfrm>
        </p:spPr>
        <p:txBody>
          <a:bodyPr/>
          <a:lstStyle/>
          <a:p>
            <a:pPr algn="just">
              <a:defRPr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итогам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Государственного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 перечень поручений  Президента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котором  Правительству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совместно с органами исполнительной власти субъектов Российской Федерации в целях создания условий для развития и самореализации детей в процессе воспитания и обучения в общеобразовательных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поручено  в срок до 15 июня 2016 г. принять меры :</a:t>
            </a:r>
          </a:p>
          <a:p>
            <a:pPr algn="just"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снижению административной нагрузки на образовательные организации, в том числе путем сокращения контрольно-надзорных мероприятий;</a:t>
            </a:r>
          </a:p>
          <a:p>
            <a:pPr algn="just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 уменьшению нагрузки учителей, связанной с составлением ими отчетов, ответов на информационные запросы, направляемые в образовательные организации, а также с подготовкой внутренней отчетности образовательных организаций.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950"/>
            <a:ext cx="10556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46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49543DD-BCAC-4EB3-8F31-62E226F19729}" type="slidenum">
              <a:rPr lang="en-US" altLang="ru-RU" smtClean="0">
                <a:ea typeface="msmincho"/>
                <a:cs typeface="msmincho"/>
              </a:rPr>
              <a:pPr/>
              <a:t>3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учителями дополнительных обязанностей, непосредственно связанных с образовательным процессом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только с их письменного согласия и за дополнительную оплату (по правилам ст.60.2 Трудового кодекса Российской Федерации):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Заведование учебным кабинетом</a:t>
            </a:r>
          </a:p>
          <a:p>
            <a:pPr marL="90488" indent="0" algn="ctr">
              <a:buFont typeface="Wingdings 2" panose="05020102010507070707" pitchFamily="18" charset="2"/>
              <a:buNone/>
            </a:pPr>
            <a:endParaRPr lang="ru-RU" altLang="ru-RU" sz="2400" b="1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образовательных организаций:</a:t>
            </a:r>
          </a:p>
          <a:p>
            <a:pPr marL="90488" indent="0" algn="just">
              <a:buFont typeface="Wingdings 2" panose="05020102010507070707" pitchFamily="18" charset="2"/>
              <a:buNone/>
            </a:pP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 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требования, связанные с составлением инструкций по охране труда, паспортизацией и инвентаризацией материально-технического (в том числе учебно-методического) оснащения учебных кабинетов</a:t>
            </a: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758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4F99A97-869A-4741-AEA8-818C67987CA8}" type="slidenum">
              <a:rPr lang="en-US" altLang="ru-RU" smtClean="0">
                <a:ea typeface="msmincho"/>
                <a:cs typeface="msmincho"/>
              </a:rPr>
              <a:pPr/>
              <a:t>30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учителями дополнительных обязанностей, непосредственно связанных с образовательным процессом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только с их письменного согласия и за дополнительную оплату (по правилам ст.60.2 Трудового кодекса Российской Федерации):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школьными методическими объединениями (ШМО)</a:t>
            </a:r>
            <a:endParaRPr lang="ru-RU" alt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 и руководителям образовательных организаций 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учитывать, что:</a:t>
            </a:r>
          </a:p>
          <a:p>
            <a:pPr marL="0" indent="403225" algn="just">
              <a:buFont typeface="Wingdings" panose="05000000000000000000" pitchFamily="2" charset="2"/>
              <a:buChar char="ü"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формировании ШМО принимается организациями самостоятельно. Федеральный закон «Об образовании в Российской Федерации» не  содержит требований к их обязательному наличию;</a:t>
            </a:r>
          </a:p>
          <a:p>
            <a:pPr marL="0" indent="250825" algn="just">
              <a:buFont typeface="Wingdings" panose="05000000000000000000" pitchFamily="2" charset="2"/>
              <a:buChar char="ü"/>
              <a:defRPr/>
            </a:pP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установлена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руководителей ШМО  по составлению  отчетной документации (планов и графиков работы, протоколов заседаний, отчетов о выполнении планов и т.п.) и  предоставлению ее  в районные методические объединения. </a:t>
            </a:r>
            <a:r>
              <a:rPr lang="ru-RU" alt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районного методического объединения –оказание методической поддержки учителям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(проведение проблемных семинаров, экспертиза рабочих программ, и т.д.), а не осуществление функций по контролю (надзору) и (или) статистическому обобщению результатов их деятельности;</a:t>
            </a:r>
          </a:p>
          <a:p>
            <a:pPr marL="0" indent="250825" algn="just">
              <a:buFont typeface="Wingdings" panose="05000000000000000000" pitchFamily="2" charset="2"/>
              <a:buChar char="ü"/>
              <a:defRPr/>
            </a:pP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елесообразность (нецелесообразность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составления руководителями ШМО протоколов заседаний, отчетов о выполнении планов их работы и иной документации </a:t>
            </a: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участниками ШМО</a:t>
            </a:r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963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EAAFED4-8AE5-4122-BB14-3A2D4283EEB5}" type="slidenum">
              <a:rPr lang="en-US" altLang="ru-RU" smtClean="0">
                <a:ea typeface="msmincho"/>
                <a:cs typeface="msmincho"/>
              </a:rPr>
              <a:pPr/>
              <a:t>31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и отчетность при прохождении аттестации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на соответствие занимаемой должности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роводится на основании представления  работодателя.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для представления согласно п11 Порядка аттестации должна храниться в организации: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фамилия, имя, отчество (при наличии);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наименование должности на дату проведения аттестации;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дата заключения по этой должности трудового договора;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уровень образования и (или) квалификации по специальности или направлению подготовки;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информация о получении дополнительного профессионального образования по профилю педагогической деятельности;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результаты предыдущих аттестаций (в случае их проведения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403225" algn="just">
              <a:buFont typeface="Wingdings" panose="05000000000000000000" pitchFamily="2" charset="2"/>
              <a:buChar char="ü"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Мотивированная всесторонняя и объективная оценка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профессиональных, деловых качеств, результатов профессиональной деятельности педагогического работника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организации или лицам, которым делегированы соответствующие полномочия (заместителем руководителя, руководителем или заместителем структурного подразделения);</a:t>
            </a:r>
          </a:p>
          <a:p>
            <a:pPr marL="0" indent="804863" algn="just">
              <a:buFont typeface="Wingdings" panose="05000000000000000000" pitchFamily="2" charset="2"/>
              <a:buChar char="ü"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не должны привлекаться к составлению представлений для проведения аттестации в целях подтверждения соответствия их занимаемым должностям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68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3D549C5-A295-4F4D-B5D8-81D6F3267DD0}" type="slidenum">
              <a:rPr lang="en-US" altLang="ru-RU" smtClean="0">
                <a:ea typeface="msmincho"/>
                <a:cs typeface="msmincho"/>
              </a:rPr>
              <a:pPr/>
              <a:t>32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и отчетность при прохождении аттестации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целях установления квалификационной категории</a:t>
            </a: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аттестации </a:t>
            </a: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предполагает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(представление) учителями в аттестационную комиссию каких-либо документов, материалов и информации, кроме заявления с указанием квалификационной категории и должности, по которым они желают пройти аттестацию.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исключения требований к учителям о составлении отчетной документации при проведении аттестации рекомендуется: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власти:</a:t>
            </a:r>
          </a:p>
          <a:p>
            <a:pPr marL="0" indent="223838"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 обновляемые базы данных об учителях, работающих на территории субъекта Российской Федерации, - с целью сбора непосредственно аттестационными комиссиями и(или) специалистами таких сведений, как:</a:t>
            </a:r>
          </a:p>
          <a:p>
            <a:pPr marL="0" indent="223838"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наименование должности заявителя согласно записи в трудовой книжке;</a:t>
            </a:r>
          </a:p>
          <a:p>
            <a:pPr marL="0" indent="223838"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наименование организации, в которой работает заявитель, согласно ее уставу; - наличие (отсутствие) у организации, в которой работает заявитель, лицензии на осуществление образовательной деятельности;</a:t>
            </a:r>
          </a:p>
          <a:p>
            <a:pPr marL="0" indent="223838"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дата и результаты предыдущей аттестации заявителя в целях установления квалификационной категории;</a:t>
            </a:r>
          </a:p>
          <a:p>
            <a:pPr marL="0" indent="223838"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этапы, а также конкурсов и грантов, учредителем которых является соответствующий орган исполнительной власти;</a:t>
            </a:r>
          </a:p>
          <a:p>
            <a:pPr>
              <a:defRPr/>
            </a:pPr>
            <a:endParaRPr lang="ru-RU" dirty="0"/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373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1C65231-B62F-4D6F-9254-9EE1F640051E}" type="slidenum">
              <a:rPr lang="en-US" altLang="ru-RU" smtClean="0">
                <a:ea typeface="msmincho"/>
                <a:cs typeface="msmincho"/>
              </a:rPr>
              <a:pPr/>
              <a:t>33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и отчетность при прохождении аттестации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целях установления квалификационной категории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исключения требований к учителям о составлении отчетной документации при проведении аттестации рекомендуется: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власти: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систематизировать и обновлять для самостоятельного использования аттестационными комиссиями и(или) специалистами следующую информацию о результативности учителей за последние 5 лет, уже имеющуюся в электронном виде: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итоги мониторингов, проводимых организацией (например, на основании электронного журнала);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итоги мониторинга системы образования, проводимого в порядке, установленном постановлением Правительства Российской Федерации от 5 августа 2013 г. N 662 (с указанием учителей соответствующих классов);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результаты всероссийской олимпиады школьников (в том числе ее школьного, муниципального, регионального и заключительного этапов - в разрезе субъекта Российской Федерации и с указанием учителей, ответственных за подготовку соответствующих обучающихся);</a:t>
            </a:r>
          </a:p>
          <a:p>
            <a:pPr marL="90488" indent="0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информационные карты участников конкурса на получение денежного поощрения лучшими учителями, Всероссийского конкурса "Учитель года России", включая все его этапы, а также конкурсов и грантов, учредителем которых является соответствующий орган исполнительной власти;</a:t>
            </a:r>
          </a:p>
          <a:p>
            <a:pPr>
              <a:defRPr/>
            </a:pPr>
            <a:endParaRPr lang="ru-RU" dirty="0"/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578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B5BA788-9BA2-4673-B1AB-896A5CDACC80}" type="slidenum">
              <a:rPr lang="en-US" altLang="ru-RU" smtClean="0">
                <a:ea typeface="msmincho"/>
                <a:cs typeface="msmincho"/>
              </a:rPr>
              <a:pPr/>
              <a:t>34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и отчетность при прохождении аттестации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целях установления квалификационной категории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исключения требований к учителям о составлении отчетной документации при проведении аттестации рекомендуется: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власти:</a:t>
            </a:r>
          </a:p>
          <a:p>
            <a:pPr marL="0" indent="447675" algn="just">
              <a:buFont typeface="Wingdings 2" panose="05020102010507070707" pitchFamily="18" charset="2"/>
              <a:buNone/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составить и обновлять электронный список адресов официальных сайтов организаций в сети "Интернет" для самостоятельного использования аттестационными комиссиями и(или) специалистами сведений, размещенных на страницах аттестуемых учителей;</a:t>
            </a:r>
          </a:p>
          <a:p>
            <a:pPr marL="0" indent="447675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исключить практику запросов от учителей каких-либо документов, материалов и информации, кроме заявлений о проведении аттестации (то есть без представления к ним печатных и[или] электронных приложений);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отменить сбор "портфолио", включая представление: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отчетности о результатах профессиональной деятельности;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копий документов и справок;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отзывов, рекомендаций и заключений третьих лиц, в том числе руководителей организаций;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анкет и карт самоанализа;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видеозаписей, конспектов, технологических и диагностических карт уроков;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сведений о соответствии всем без исключения критериям, предусмотренным пунктами 36 и 37 Порядка аттестации;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иных документов и материалов, подтверждающих достигнутую результативность в работе;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организаций: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обеспечивать по желанию учителей размещение о них информации на официальных сайтах организаций в сети "Интернет" - на основе критериев, предусмотренных пунктами 36 и 37 (с учетом пункта 38) Порядка аттестации, с приложением сканированных копий документов, подтверждающих достигнутую результативность в работе, и гиперссылками на личные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учителей (при их наличии).</a:t>
            </a:r>
          </a:p>
          <a:p>
            <a:pPr>
              <a:defRPr/>
            </a:pPr>
            <a:endParaRPr lang="ru-RU" dirty="0"/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dirty="0"/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782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368DC23-B452-4B06-94A6-A82071D222F2}" type="slidenum">
              <a:rPr lang="en-US" altLang="ru-RU" smtClean="0">
                <a:ea typeface="msmincho"/>
                <a:cs typeface="msmincho"/>
              </a:rPr>
              <a:pPr/>
              <a:t>35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и отчетность при прохождении аттестации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целях установления квалификационной категории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исключения требований к учителям о составлении отчетной документации при проведении аттестации рекомендуется: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исполнительной власти: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отменить сбор "портфолио", включая представление: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отчетности о результатах профессиональной деятельности;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копий документов и справок;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отзывов, рекомендаций и заключений третьих лиц, в том числе руководителей организаций;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анкет и карт самоанализа;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видеозаписей, конспектов, технологических и диагностических карт уроков;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сведений о соответствии всем без исключения критериям, предусмотренным пунктами 36 и 37 Порядка аттестации;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иных документов и материалов, подтверждающих достигнутую результативность в работе;</a:t>
            </a:r>
          </a:p>
          <a:p>
            <a:pPr marL="90488" indent="534988" algn="ctr">
              <a:buFont typeface="Wingdings 2" panose="05020102010507070707" pitchFamily="18" charset="2"/>
              <a:buNone/>
              <a:defRPr/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организаций: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обеспечивать по желанию учителей размещение о них информации на официальных сайтах организаций в сети "Интернет" - на основе критериев, предусмотренных пунктами 36 и 37 (с учетом пункта 38) Порядка аттестации, с приложением сканированных копий документов, подтверждающих достигнутую результативность в работе, и гиперссылками на личные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учителей (при их наличии).</a:t>
            </a:r>
          </a:p>
          <a:p>
            <a:pPr>
              <a:defRPr/>
            </a:pPr>
            <a:endParaRPr lang="ru-RU" dirty="0"/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dirty="0"/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987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57AC2A-E7EF-4186-9515-D33A7DACB766}" type="slidenum">
              <a:rPr lang="en-US" altLang="ru-RU" smtClean="0">
                <a:ea typeface="msmincho"/>
                <a:cs typeface="msmincho"/>
              </a:rPr>
              <a:pPr/>
              <a:t>36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127125" y="250825"/>
            <a:ext cx="8447088" cy="6867525"/>
          </a:xfrm>
        </p:spPr>
        <p:txBody>
          <a:bodyPr tIns="7938"/>
          <a:lstStyle/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и отчетность при прохождении аттестации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целях установления квалификационной категории</a:t>
            </a:r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исключения требований к учителям о составлении отчетной документации при проведении аттестации рекомендуется:</a:t>
            </a:r>
          </a:p>
          <a:p>
            <a:pPr marL="90488" indent="534988" algn="ctr">
              <a:buFont typeface="Wingdings 2" panose="05020102010507070707" pitchFamily="18" charset="2"/>
              <a:buNone/>
              <a:defRPr/>
            </a:pP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организаций:</a:t>
            </a:r>
          </a:p>
          <a:p>
            <a:pPr marL="90488" indent="534988" algn="just">
              <a:buFont typeface="Wingdings 2" panose="05020102010507070707" pitchFamily="18" charset="2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обеспечивать по желанию учителей размещение о них информации на официальных сайтах организаций в сети "Интернет" - на основе критериев, предусмотренных пунктами 36 и 37 (с учетом пункта 38) Порядка аттестации, с приложением сканированных копий документов, подтверждающих достигнутую результативность в работе, и гиперссылками на личные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учителей (при их наличии).</a:t>
            </a:r>
          </a:p>
          <a:p>
            <a:pPr>
              <a:defRPr/>
            </a:pPr>
            <a:endParaRPr lang="ru-RU" dirty="0"/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dirty="0"/>
          </a:p>
          <a:p>
            <a:pPr marL="90488" indent="0" algn="ctr">
              <a:buFont typeface="Wingdings 2" panose="05020102010507070707" pitchFamily="18" charset="2"/>
              <a:buNone/>
              <a:defRPr/>
            </a:pPr>
            <a:endParaRPr lang="ru-RU" altLang="ru-RU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0" algn="just">
              <a:buFont typeface="Wingdings 2" panose="05020102010507070707" pitchFamily="18" charset="2"/>
              <a:buNone/>
              <a:defRPr/>
            </a:pP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93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2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34F2C3C-E452-4D93-9D60-945B29418BFF}" type="slidenum">
              <a:rPr lang="en-US" altLang="ru-RU" smtClean="0">
                <a:ea typeface="msmincho"/>
                <a:cs typeface="msmincho"/>
              </a:rPr>
              <a:pPr/>
              <a:t>37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1300" y="1763713"/>
            <a:ext cx="8164513" cy="3167062"/>
          </a:xfrm>
        </p:spPr>
        <p:txBody>
          <a:bodyPr/>
          <a:lstStyle/>
          <a:p>
            <a:pPr marL="30163" algn="just">
              <a:spcBef>
                <a:spcPct val="0"/>
              </a:spcBef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 осуществляет контроль и проводит  анализ выполнения  поручения Президента Российской Федерации  с учетом позиции, изложенной в Рекомендациях (см. письмо Департамента  государственной политики в сфере общего образования Минобрнауки России от 21.03.2017 г. № 08-554)</a:t>
            </a:r>
          </a:p>
        </p:txBody>
      </p:sp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428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397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257174E-F10A-4D7C-A9BA-F54E103F18F0}" type="slidenum">
              <a:rPr lang="en-US" altLang="ru-RU" smtClean="0">
                <a:ea typeface="msmincho"/>
                <a:cs typeface="msmincho"/>
              </a:rPr>
              <a:pPr/>
              <a:t>38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83973" name="TextBox 1"/>
          <p:cNvSpPr txBox="1">
            <a:spLocks noChangeArrowheads="1"/>
          </p:cNvSpPr>
          <p:nvPr/>
        </p:nvSpPr>
        <p:spPr bwMode="auto">
          <a:xfrm>
            <a:off x="1655763" y="539750"/>
            <a:ext cx="7840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время: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9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«ревизию» документов, в т.ч. локальных нормативных актов, на предмет соответствия  Рекомендациям</a:t>
            </a:r>
          </a:p>
        </p:txBody>
      </p:sp>
      <p:sp>
        <p:nvSpPr>
          <p:cNvPr id="8499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E649691-C7E7-4E72-89F4-27BE1A9B3EFF}" type="slidenum">
              <a:rPr lang="en-US" altLang="ru-RU" smtClean="0">
                <a:ea typeface="msmincho"/>
                <a:cs typeface="msmincho"/>
              </a:rPr>
              <a:pPr/>
              <a:t>39</a:t>
            </a:fld>
            <a:endParaRPr lang="en-US" altLang="ru-RU" smtClean="0">
              <a:ea typeface="msmincho"/>
              <a:cs typeface="msmincho"/>
            </a:endParaRPr>
          </a:p>
        </p:txBody>
      </p:sp>
      <p:pic>
        <p:nvPicPr>
          <p:cNvPr id="8499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428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7950"/>
            <a:ext cx="1055687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48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138D4D6-7F11-4DFB-8E0C-4718ACA7C6C4}" type="slidenum">
              <a:rPr lang="en-US" altLang="ru-RU" smtClean="0">
                <a:ea typeface="msmincho"/>
                <a:cs typeface="msmincho"/>
              </a:rPr>
              <a:pPr/>
              <a:t>4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1511300" y="1835150"/>
            <a:ext cx="72009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поручения Президента Российской Федерации явились обращения учителей о растущей отчетности, не связанной с их должностными обязанностями, в том числе с подготовкой ответов на информационные запросы, направляемые в образовательные организации, и подготовкой  внутренней отчетности образовательных организаций.</a:t>
            </a:r>
          </a:p>
          <a:p>
            <a:pPr algn="just"/>
            <a:endParaRPr lang="ru-RU" altLang="ru-RU" b="1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ъект 2"/>
          <p:cNvSpPr>
            <a:spLocks noGrp="1"/>
          </p:cNvSpPr>
          <p:nvPr>
            <p:ph idx="1"/>
          </p:nvPr>
        </p:nvSpPr>
        <p:spPr>
          <a:xfrm>
            <a:off x="1582738" y="2051050"/>
            <a:ext cx="8266112" cy="1223963"/>
          </a:xfrm>
        </p:spPr>
        <p:txBody>
          <a:bodyPr/>
          <a:lstStyle/>
          <a:p>
            <a:pPr marL="90488" indent="0" algn="ctr"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8601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C8CBD73-3822-4E37-8A04-0E7BB462C6D6}" type="slidenum">
              <a:rPr lang="en-US" altLang="ru-RU" smtClean="0">
                <a:ea typeface="msmincho"/>
                <a:cs typeface="msmincho"/>
              </a:rPr>
              <a:pPr/>
              <a:t>40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8425" y="466725"/>
            <a:ext cx="8220075" cy="1196975"/>
          </a:xfrm>
        </p:spPr>
        <p:txBody>
          <a:bodyPr>
            <a:normAutofit fontScale="90000"/>
          </a:bodyPr>
          <a:lstStyle/>
          <a:p>
            <a:pPr indent="457200" algn="ctr">
              <a:lnSpc>
                <a:spcPct val="107000"/>
              </a:lnSpc>
              <a:spcAft>
                <a:spcPts val="695"/>
              </a:spcAft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выполнения поручения Президента Российской Федерации: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0150" y="1663700"/>
            <a:ext cx="8543925" cy="5286375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анализ документооборота образовательных организаций, который  выявил:</a:t>
            </a:r>
          </a:p>
          <a:p>
            <a:pPr marL="0" indent="700088" algn="just"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избыточное количество документов, разрабатываемых и принимаемых школой</a:t>
            </a:r>
          </a:p>
          <a:p>
            <a:pPr marL="0" indent="700088" algn="just"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контроля за актуальностью информации, находящейся в открытом доступе</a:t>
            </a:r>
          </a:p>
          <a:p>
            <a:pPr marL="0" indent="700088" algn="just"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 нерациональных и (или) морально устаревших форм документооборота;</a:t>
            </a:r>
          </a:p>
          <a:p>
            <a:pPr marL="0" indent="700088" algn="just"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дублирование бумажных и электронных форм документов и информации;</a:t>
            </a:r>
          </a:p>
          <a:p>
            <a:pPr marL="0" indent="700088" algn="just"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принуждение учителей к выполнению обязанностей, относящихся к должностным обязанностям администрации или иных работников школ</a:t>
            </a:r>
          </a:p>
          <a:p>
            <a:pPr marL="0" indent="700088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7938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150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9C63D4C-360C-4217-927F-9CD83BE08112}" type="slidenum">
              <a:rPr lang="en-US" altLang="ru-RU" smtClean="0">
                <a:ea typeface="msmincho"/>
                <a:cs typeface="msmincho"/>
              </a:rPr>
              <a:pPr/>
              <a:t>5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1692275"/>
            <a:ext cx="8480425" cy="4608513"/>
          </a:xfrm>
        </p:spPr>
        <p:txBody>
          <a:bodyPr/>
          <a:lstStyle/>
          <a:p>
            <a:pPr marL="0" indent="700088" algn="just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мая 2016 г.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совместно с Общероссийским Профсоюзом образования разработаны Рекомендации по  сокращению и устранению избыточной отчетности учителей;</a:t>
            </a:r>
          </a:p>
          <a:p>
            <a:pPr marL="0" indent="700088" algn="just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 июля 2016 г. Департаментом государственной политики в сфере общего образования совместно со специалистами Общероссийского Профсоюза образования подготовлены  дополнительные разъяснения по сокращению и устранению избыточной отчетности учителей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56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253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723AA0B-A742-4C4B-B833-2F7F743EEB34}" type="slidenum">
              <a:rPr lang="en-US" altLang="ru-RU" smtClean="0">
                <a:ea typeface="msmincho"/>
                <a:cs typeface="msmincho"/>
              </a:rPr>
              <a:pPr/>
              <a:t>6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368425" y="466725"/>
            <a:ext cx="8220075" cy="1196975"/>
          </a:xfrm>
        </p:spPr>
        <p:txBody>
          <a:bodyPr>
            <a:normAutofit fontScale="90000"/>
          </a:bodyPr>
          <a:lstStyle/>
          <a:p>
            <a:pPr indent="457200" algn="ctr">
              <a:lnSpc>
                <a:spcPct val="107000"/>
              </a:lnSpc>
              <a:spcAft>
                <a:spcPts val="695"/>
              </a:spcAft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выполнения поручения Президента Российской Федерации: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1300" y="1763713"/>
            <a:ext cx="8164513" cy="3167062"/>
          </a:xfrm>
        </p:spPr>
        <p:txBody>
          <a:bodyPr/>
          <a:lstStyle/>
          <a:p>
            <a:pPr marL="30163" algn="just">
              <a:spcBef>
                <a:spcPct val="0"/>
              </a:spcBef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 осуществляет контроль и проводит  анализ выполнения  поручения Президента Российской Федерации  с учетом позиции, изложенной в Рекомендациях (см. письмо Департамента  государственной политики в сфере общего образования Минобрнауки России от 21.03.2017 г. № 08-554)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4288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458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06EE26E-7E44-4BB6-A356-8DDBCA463C0E}" type="slidenum">
              <a:rPr lang="en-US" altLang="ru-RU" smtClean="0">
                <a:ea typeface="msmincho"/>
                <a:cs typeface="msmincho"/>
              </a:rPr>
              <a:pPr/>
              <a:t>7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1655763" y="539750"/>
            <a:ext cx="7840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5"/>
          <p:cNvSpPr txBox="1">
            <a:spLocks noChangeArrowheads="1"/>
          </p:cNvSpPr>
          <p:nvPr/>
        </p:nvSpPr>
        <p:spPr bwMode="auto">
          <a:xfrm>
            <a:off x="1527175" y="265113"/>
            <a:ext cx="8143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 сокращению и устранению избыточной отчетности учителей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56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560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B0C3E9D-E27F-4B4F-B2BE-C84D6D128123}" type="slidenum">
              <a:rPr lang="en-US" altLang="ru-RU" smtClean="0">
                <a:ea typeface="msmincho"/>
                <a:cs typeface="msmincho"/>
              </a:rPr>
              <a:pPr/>
              <a:t>8</a:t>
            </a:fld>
            <a:endParaRPr lang="en-US" altLang="ru-RU" smtClean="0">
              <a:ea typeface="msmincho"/>
              <a:cs typeface="msmincho"/>
            </a:endParaRPr>
          </a:p>
        </p:txBody>
      </p:sp>
      <p:sp>
        <p:nvSpPr>
          <p:cNvPr id="25605" name="TextBox 2"/>
          <p:cNvSpPr txBox="1">
            <a:spLocks noChangeArrowheads="1"/>
          </p:cNvSpPr>
          <p:nvPr/>
        </p:nvSpPr>
        <p:spPr bwMode="auto">
          <a:xfrm>
            <a:off x="1539875" y="1254125"/>
            <a:ext cx="7489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9pPr>
          </a:lstStyle>
          <a:p>
            <a:pPr algn="ctr">
              <a:buFont typeface="Gill Sans MT" pitchFamily="34" charset="0"/>
              <a:buAutoNum type="arabicPeriod"/>
            </a:pP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общеобразовательной организации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1588" y="1873250"/>
            <a:ext cx="8424862" cy="4708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27038">
              <a:buFont typeface="Arial" panose="020B0604020202020204" pitchFamily="34" charset="0"/>
              <a:buChar char="•"/>
              <a:defRPr/>
            </a:pPr>
            <a:r>
              <a:rPr lang="ru-RU" sz="2000" b="1" u="sng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 перечень основных документов, которые должны быть в общеобразовательной организации в соответствии с Федеральным законом «Об образовании в Российской Федерации»:</a:t>
            </a:r>
          </a:p>
          <a:p>
            <a:pPr indent="341313" algn="just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-Основная образовательная программа, которая включает результаты освоения образовательной программы, учебный план, календарный учебный график, рабочие программы учебных предметов, курсов, дисциплин (модулей), иных компонентов, а также оценочные и методические материалы;</a:t>
            </a:r>
          </a:p>
          <a:p>
            <a:pPr indent="341313" algn="just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программу развития школы (по согласованию с учредителем);</a:t>
            </a:r>
          </a:p>
          <a:p>
            <a:pPr indent="341313" algn="just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список учебников в соответствии с утверждённым федеральным перечнем учебников, а также учебных пособий, допущенных к использованию при реализации образовательных программ школы;</a:t>
            </a:r>
          </a:p>
          <a:p>
            <a:pPr indent="341313" algn="just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государственное (муниципальное) задание на оказание услуг и (или) работ;</a:t>
            </a:r>
          </a:p>
          <a:p>
            <a:pPr indent="341313" algn="just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 финансово-хозяйственной деятельности школы</a:t>
            </a:r>
            <a:r>
              <a:rPr lang="ru-RU" dirty="0">
                <a:ea typeface="+mn-ea"/>
                <a:cs typeface="msmincho" charset="0"/>
              </a:rPr>
              <a:t>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5"/>
          <p:cNvSpPr txBox="1">
            <a:spLocks noChangeArrowheads="1"/>
          </p:cNvSpPr>
          <p:nvPr/>
        </p:nvSpPr>
        <p:spPr bwMode="auto">
          <a:xfrm>
            <a:off x="1322388" y="323850"/>
            <a:ext cx="81438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989013"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mincho"/>
                <a:cs typeface="msmincho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ежегодный отчёт учредителю и общественности о поступлении и расходовании финансовых и материальных средств, а также отчёт о результатах самообследования;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коллективный договор, правила внутреннего распорядка обучающихся, правила внутреннего трудового распорядка;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штатное расписание;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распорядительные акты о приёме на работу работников, трудовые договоры, должностные инструкции;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распорядительные акты о приёме обучающихся в образовательную организацию;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договоры об образовании в случае приёма на обучение по образовательным программам дошкольного образования или за счёт средств физических и (или) юридических лиц, предшествующие изданию распорядительного акта о приёме лиц на обучение в школу;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17463"/>
            <a:ext cx="10556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2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5E7D199-9832-4864-B11E-8CF192F0EA95}" type="slidenum">
              <a:rPr lang="en-US" altLang="ru-RU" smtClean="0">
                <a:ea typeface="msmincho"/>
                <a:cs typeface="msmincho"/>
              </a:rPr>
              <a:pPr/>
              <a:t>9</a:t>
            </a:fld>
            <a:endParaRPr lang="en-US" altLang="ru-RU" smtClean="0">
              <a:ea typeface="msmincho"/>
              <a:cs typeface="msmincho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mincho"/>
        <a:cs typeface="msmincho"/>
      </a:majorFont>
      <a:minorFont>
        <a:latin typeface="Arial"/>
        <a:ea typeface="msmincho"/>
        <a:cs typeface="msmincho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Предложение стратегии</Template>
  <TotalTime>1417</TotalTime>
  <Words>3941</Words>
  <Application>Microsoft Office PowerPoint</Application>
  <PresentationFormat>Произвольный</PresentationFormat>
  <Paragraphs>311</Paragraphs>
  <Slides>40</Slides>
  <Notes>29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40</vt:i4>
      </vt:variant>
    </vt:vector>
  </HeadingPairs>
  <TitlesOfParts>
    <vt:vector size="51" baseType="lpstr">
      <vt:lpstr>Arial</vt:lpstr>
      <vt:lpstr>msmincho</vt:lpstr>
      <vt:lpstr>Times New Roman</vt:lpstr>
      <vt:lpstr>Gill Sans MT</vt:lpstr>
      <vt:lpstr>Wingdings 2</vt:lpstr>
      <vt:lpstr>Verdana</vt:lpstr>
      <vt:lpstr>Arial Unicode MS</vt:lpstr>
      <vt:lpstr>Corbel</vt:lpstr>
      <vt:lpstr>Wingdings</vt:lpstr>
      <vt:lpstr>Тема Office</vt:lpstr>
      <vt:lpstr>Солнцестояние</vt:lpstr>
      <vt:lpstr>  ОБЩЕРОССИЙСКИЙ ПРОФСОЮЗ ОБРАЗОВАНИЯ Иркутская областная организация  664007, г. Иркутск,  ул. Декабрьских Событий, д.88                  тел. (8-3952) 20-48-38;     факс (8-3952) 20-53-21  e-mail: Irkutsk_tk@mail.ru www.profedu38.ru  </vt:lpstr>
      <vt:lpstr>История вопроса:</vt:lpstr>
      <vt:lpstr>Презентация PowerPoint</vt:lpstr>
      <vt:lpstr>Презентация PowerPoint</vt:lpstr>
      <vt:lpstr>                       В рамках выполнения поручения Президента Российской Федерации:  </vt:lpstr>
      <vt:lpstr>                       В рамках выполнения поручения Президента Российской Федерации:  </vt:lpstr>
      <vt:lpstr>Презентация PowerPoint</vt:lpstr>
      <vt:lpstr>Презентация PowerPoint</vt:lpstr>
      <vt:lpstr>Презентация PowerPoint</vt:lpstr>
      <vt:lpstr>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Требуется: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Предложение стратегии</dc:title>
  <dc:creator>User</dc:creator>
  <dc:description>Предложение пути развития и альтернатив, рекомендации по использованию той или другой стратегии</dc:description>
  <cp:lastModifiedBy>root</cp:lastModifiedBy>
  <cp:revision>166</cp:revision>
  <cp:lastPrinted>2017-03-29T01:23:07Z</cp:lastPrinted>
  <dcterms:created xsi:type="dcterms:W3CDTF">2013-03-24T08:52:41Z</dcterms:created>
  <dcterms:modified xsi:type="dcterms:W3CDTF">2017-05-17T01:49:43Z</dcterms:modified>
</cp:coreProperties>
</file>