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73" r:id="rId2"/>
  </p:sldMasterIdLst>
  <p:notesMasterIdLst>
    <p:notesMasterId r:id="rId43"/>
  </p:notesMasterIdLst>
  <p:sldIdLst>
    <p:sldId id="256" r:id="rId3"/>
    <p:sldId id="334" r:id="rId4"/>
    <p:sldId id="335" r:id="rId5"/>
    <p:sldId id="337" r:id="rId6"/>
    <p:sldId id="338" r:id="rId7"/>
    <p:sldId id="339" r:id="rId8"/>
    <p:sldId id="336" r:id="rId9"/>
    <p:sldId id="295" r:id="rId10"/>
    <p:sldId id="297" r:id="rId11"/>
    <p:sldId id="333" r:id="rId12"/>
    <p:sldId id="327" r:id="rId13"/>
    <p:sldId id="258" r:id="rId14"/>
    <p:sldId id="286" r:id="rId15"/>
    <p:sldId id="340" r:id="rId16"/>
    <p:sldId id="341" r:id="rId17"/>
    <p:sldId id="343" r:id="rId18"/>
    <p:sldId id="342" r:id="rId19"/>
    <p:sldId id="344" r:id="rId20"/>
    <p:sldId id="345" r:id="rId21"/>
    <p:sldId id="346" r:id="rId22"/>
    <p:sldId id="347" r:id="rId23"/>
    <p:sldId id="348" r:id="rId24"/>
    <p:sldId id="349" r:id="rId25"/>
    <p:sldId id="350" r:id="rId26"/>
    <p:sldId id="351" r:id="rId27"/>
    <p:sldId id="352" r:id="rId28"/>
    <p:sldId id="353" r:id="rId29"/>
    <p:sldId id="354" r:id="rId30"/>
    <p:sldId id="355" r:id="rId31"/>
    <p:sldId id="356" r:id="rId32"/>
    <p:sldId id="357" r:id="rId33"/>
    <p:sldId id="358" r:id="rId34"/>
    <p:sldId id="359" r:id="rId35"/>
    <p:sldId id="360" r:id="rId36"/>
    <p:sldId id="361" r:id="rId37"/>
    <p:sldId id="362" r:id="rId38"/>
    <p:sldId id="363" r:id="rId39"/>
    <p:sldId id="365" r:id="rId40"/>
    <p:sldId id="367" r:id="rId41"/>
    <p:sldId id="366" r:id="rId42"/>
  </p:sldIdLst>
  <p:sldSz cx="10080625" cy="7559675"/>
  <p:notesSz cx="6797675" cy="9928225"/>
  <p:defaultTextStyle>
    <a:defPPr>
      <a:defRPr lang="en-GB"/>
    </a:defPPr>
    <a:lvl1pPr algn="l" defTabSz="719138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mincho"/>
        <a:cs typeface="msmincho"/>
      </a:defRPr>
    </a:lvl1pPr>
    <a:lvl2pPr marL="742950" indent="-285750" algn="l" defTabSz="719138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mincho"/>
        <a:cs typeface="msmincho"/>
      </a:defRPr>
    </a:lvl2pPr>
    <a:lvl3pPr marL="1143000" indent="-228600" algn="l" defTabSz="719138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mincho"/>
        <a:cs typeface="msmincho"/>
      </a:defRPr>
    </a:lvl3pPr>
    <a:lvl4pPr marL="1600200" indent="-228600" algn="l" defTabSz="719138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mincho"/>
        <a:cs typeface="msmincho"/>
      </a:defRPr>
    </a:lvl4pPr>
    <a:lvl5pPr marL="2057400" indent="-228600" algn="l" defTabSz="719138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mincho"/>
        <a:cs typeface="msmincho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mincho"/>
        <a:cs typeface="msmincho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mincho"/>
        <a:cs typeface="msmincho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mincho"/>
        <a:cs typeface="msmincho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mincho"/>
        <a:cs typeface="msmincho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674">
          <p15:clr>
            <a:srgbClr val="A4A3A4"/>
          </p15:clr>
        </p15:guide>
        <p15:guide id="2" pos="194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9" autoAdjust="0"/>
    <p:restoredTop sz="94709" autoAdjust="0"/>
  </p:normalViewPr>
  <p:slideViewPr>
    <p:cSldViewPr>
      <p:cViewPr varScale="1">
        <p:scale>
          <a:sx n="106" d="100"/>
          <a:sy n="106" d="100"/>
        </p:scale>
        <p:origin x="1320" y="10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60645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674"/>
        <p:guide pos="19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tableStyles" Target="tableStyles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notesMaster" Target="notesMasters/notesMaster1.xml"/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theme" Target="theme/theme1.xml"/><Relationship Id="rId20" Type="http://schemas.openxmlformats.org/officeDocument/2006/relationships/slide" Target="slides/slide18.xml"/><Relationship Id="rId41" Type="http://schemas.openxmlformats.org/officeDocument/2006/relationships/slide" Target="slides/slide3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917575" y="754063"/>
            <a:ext cx="4959350" cy="372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3074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679450" y="4716463"/>
            <a:ext cx="5437188" cy="44656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ru-RU" noProof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2949575" cy="495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1">
              <a:lnSpc>
                <a:spcPct val="95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663382" algn="l"/>
                <a:tab pos="1326764" algn="l"/>
                <a:tab pos="1990146" algn="l"/>
                <a:tab pos="2653528" algn="l"/>
              </a:tabLst>
              <a:defRPr sz="1300">
                <a:solidFill>
                  <a:srgbClr val="000000"/>
                </a:solidFill>
                <a:latin typeface="Times New Roman" pitchFamily="16" charset="0"/>
                <a:ea typeface="+mn-ea"/>
                <a:cs typeface="Arial Unicode M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3846513" y="0"/>
            <a:ext cx="2949575" cy="495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1">
              <a:lnSpc>
                <a:spcPct val="95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663382" algn="l"/>
                <a:tab pos="1326764" algn="l"/>
                <a:tab pos="1990146" algn="l"/>
                <a:tab pos="2653528" algn="l"/>
              </a:tabLst>
              <a:defRPr sz="1300">
                <a:solidFill>
                  <a:srgbClr val="000000"/>
                </a:solidFill>
                <a:latin typeface="Times New Roman" pitchFamily="16" charset="0"/>
                <a:ea typeface="+mn-ea"/>
                <a:cs typeface="Arial Unicode M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9431338"/>
            <a:ext cx="2949575" cy="495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1">
              <a:lnSpc>
                <a:spcPct val="95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663382" algn="l"/>
                <a:tab pos="1326764" algn="l"/>
                <a:tab pos="1990146" algn="l"/>
                <a:tab pos="2653528" algn="l"/>
              </a:tabLst>
              <a:defRPr sz="1300">
                <a:solidFill>
                  <a:srgbClr val="000000"/>
                </a:solidFill>
                <a:latin typeface="Times New Roman" pitchFamily="16" charset="0"/>
                <a:ea typeface="+mn-ea"/>
                <a:cs typeface="Arial Unicode M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3846513" y="9431338"/>
            <a:ext cx="2949575" cy="495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663382" algn="l"/>
                <a:tab pos="1326764" algn="l"/>
                <a:tab pos="1990146" algn="l"/>
                <a:tab pos="2653528" algn="l"/>
              </a:tabLst>
              <a:defRPr sz="13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  <a:cs typeface="msmincho" charset="0"/>
              </a:defRPr>
            </a:lvl1pPr>
          </a:lstStyle>
          <a:p>
            <a:pPr>
              <a:defRPr/>
            </a:pPr>
            <a:fld id="{6D4552F6-8370-4BA0-AC1B-1FA98E753B3F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176024806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719138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719138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719138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719138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719138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71913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71913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71913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71913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83B65F25-2F7D-4FCD-A799-E7FCE36058B9}" type="slidenum">
              <a:rPr lang="en-US" altLang="ru-RU" sz="1300" smtClean="0">
                <a:cs typeface="msmincho"/>
              </a:rPr>
              <a:pPr>
                <a:spcBef>
                  <a:spcPct val="0"/>
                </a:spcBef>
              </a:pPr>
              <a:t>1</a:t>
            </a:fld>
            <a:endParaRPr lang="en-US" altLang="ru-RU" sz="1300" smtClean="0">
              <a:cs typeface="msmincho"/>
            </a:endParaRPr>
          </a:p>
        </p:txBody>
      </p:sp>
      <p:sp>
        <p:nvSpPr>
          <p:cNvPr id="1741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54063"/>
            <a:ext cx="4960938" cy="3722687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9450" y="4716463"/>
            <a:ext cx="543877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altLang="ru-RU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438497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71913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71913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71913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71913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5306EF6-16F0-4DE6-8A1B-0E3574BAD277}" type="slidenum">
              <a:rPr lang="en-US" altLang="ru-RU" sz="1300" smtClean="0">
                <a:cs typeface="msmincho"/>
              </a:rPr>
              <a:pPr>
                <a:spcBef>
                  <a:spcPct val="0"/>
                </a:spcBef>
              </a:pPr>
              <a:t>18</a:t>
            </a:fld>
            <a:endParaRPr lang="en-US" altLang="ru-RU" sz="1300" smtClean="0">
              <a:cs typeface="msmincho"/>
            </a:endParaRPr>
          </a:p>
        </p:txBody>
      </p:sp>
      <p:sp>
        <p:nvSpPr>
          <p:cNvPr id="4403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54063"/>
            <a:ext cx="4960938" cy="3722687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9450" y="4716463"/>
            <a:ext cx="543877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altLang="ru-RU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112567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71913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71913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71913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71913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0C41BCA2-DA87-402F-B89A-271F30480DB7}" type="slidenum">
              <a:rPr lang="en-US" altLang="ru-RU" sz="1300" smtClean="0">
                <a:cs typeface="msmincho"/>
              </a:rPr>
              <a:pPr>
                <a:spcBef>
                  <a:spcPct val="0"/>
                </a:spcBef>
              </a:pPr>
              <a:t>19</a:t>
            </a:fld>
            <a:endParaRPr lang="en-US" altLang="ru-RU" sz="1300" smtClean="0">
              <a:cs typeface="msmincho"/>
            </a:endParaRPr>
          </a:p>
        </p:txBody>
      </p:sp>
      <p:sp>
        <p:nvSpPr>
          <p:cNvPr id="4608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54063"/>
            <a:ext cx="4960938" cy="3722687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9450" y="4716463"/>
            <a:ext cx="543877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altLang="ru-RU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18644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71913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71913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71913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71913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C72F1D99-E21C-4FD0-AB2D-1B50720E3623}" type="slidenum">
              <a:rPr lang="en-US" altLang="ru-RU" sz="1300" smtClean="0">
                <a:cs typeface="msmincho"/>
              </a:rPr>
              <a:pPr>
                <a:spcBef>
                  <a:spcPct val="0"/>
                </a:spcBef>
              </a:pPr>
              <a:t>20</a:t>
            </a:fld>
            <a:endParaRPr lang="en-US" altLang="ru-RU" sz="1300" smtClean="0">
              <a:cs typeface="msmincho"/>
            </a:endParaRPr>
          </a:p>
        </p:txBody>
      </p:sp>
      <p:sp>
        <p:nvSpPr>
          <p:cNvPr id="4813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54063"/>
            <a:ext cx="4960938" cy="3722687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9450" y="4716463"/>
            <a:ext cx="543877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altLang="ru-RU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241032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71913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71913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71913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71913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11299492-2FF0-4336-B29B-1C242742BD42}" type="slidenum">
              <a:rPr lang="en-US" altLang="ru-RU" sz="1300" smtClean="0">
                <a:cs typeface="msmincho"/>
              </a:rPr>
              <a:pPr>
                <a:spcBef>
                  <a:spcPct val="0"/>
                </a:spcBef>
              </a:pPr>
              <a:t>21</a:t>
            </a:fld>
            <a:endParaRPr lang="en-US" altLang="ru-RU" sz="1300" smtClean="0">
              <a:cs typeface="msmincho"/>
            </a:endParaRPr>
          </a:p>
        </p:txBody>
      </p:sp>
      <p:sp>
        <p:nvSpPr>
          <p:cNvPr id="5017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54063"/>
            <a:ext cx="4960938" cy="3722687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8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9450" y="4716463"/>
            <a:ext cx="543877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altLang="ru-RU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129960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71913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71913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71913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71913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C232935A-9B5D-4B11-B0A9-9D640AB34FF2}" type="slidenum">
              <a:rPr lang="en-US" altLang="ru-RU" sz="1300" smtClean="0">
                <a:cs typeface="msmincho"/>
              </a:rPr>
              <a:pPr>
                <a:spcBef>
                  <a:spcPct val="0"/>
                </a:spcBef>
              </a:pPr>
              <a:t>22</a:t>
            </a:fld>
            <a:endParaRPr lang="en-US" altLang="ru-RU" sz="1300" smtClean="0">
              <a:cs typeface="msmincho"/>
            </a:endParaRPr>
          </a:p>
        </p:txBody>
      </p:sp>
      <p:sp>
        <p:nvSpPr>
          <p:cNvPr id="5222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54063"/>
            <a:ext cx="4960938" cy="3722687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9450" y="4716463"/>
            <a:ext cx="543877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altLang="ru-RU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013692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71913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71913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71913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71913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FCA77D6C-F10A-42E4-83C1-55683D92032C}" type="slidenum">
              <a:rPr lang="en-US" altLang="ru-RU" sz="1300" smtClean="0">
                <a:cs typeface="msmincho"/>
              </a:rPr>
              <a:pPr>
                <a:spcBef>
                  <a:spcPct val="0"/>
                </a:spcBef>
              </a:pPr>
              <a:t>23</a:t>
            </a:fld>
            <a:endParaRPr lang="en-US" altLang="ru-RU" sz="1300" smtClean="0">
              <a:cs typeface="msmincho"/>
            </a:endParaRPr>
          </a:p>
        </p:txBody>
      </p:sp>
      <p:sp>
        <p:nvSpPr>
          <p:cNvPr id="5427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54063"/>
            <a:ext cx="4960938" cy="3722687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9450" y="4716463"/>
            <a:ext cx="543877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altLang="ru-RU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685572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71913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71913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71913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71913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7D155308-511C-44F0-BA43-7A0B9D2FDB83}" type="slidenum">
              <a:rPr lang="en-US" altLang="ru-RU" sz="1300" smtClean="0">
                <a:cs typeface="msmincho"/>
              </a:rPr>
              <a:pPr>
                <a:spcBef>
                  <a:spcPct val="0"/>
                </a:spcBef>
              </a:pPr>
              <a:t>24</a:t>
            </a:fld>
            <a:endParaRPr lang="en-US" altLang="ru-RU" sz="1300" smtClean="0">
              <a:cs typeface="msmincho"/>
            </a:endParaRPr>
          </a:p>
        </p:txBody>
      </p:sp>
      <p:sp>
        <p:nvSpPr>
          <p:cNvPr id="5632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54063"/>
            <a:ext cx="4960938" cy="3722687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9450" y="4716463"/>
            <a:ext cx="543877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altLang="ru-RU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758727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71913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71913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71913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71913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0E8817E0-F35D-4DB8-95BB-3A8CAF3D11A0}" type="slidenum">
              <a:rPr lang="en-US" altLang="ru-RU" sz="1300" smtClean="0">
                <a:cs typeface="msmincho"/>
              </a:rPr>
              <a:pPr>
                <a:spcBef>
                  <a:spcPct val="0"/>
                </a:spcBef>
              </a:pPr>
              <a:t>25</a:t>
            </a:fld>
            <a:endParaRPr lang="en-US" altLang="ru-RU" sz="1300" smtClean="0">
              <a:cs typeface="msmincho"/>
            </a:endParaRPr>
          </a:p>
        </p:txBody>
      </p:sp>
      <p:sp>
        <p:nvSpPr>
          <p:cNvPr id="5837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54063"/>
            <a:ext cx="4960938" cy="3722687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9450" y="4716463"/>
            <a:ext cx="543877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altLang="ru-RU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828581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71913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71913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71913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71913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772A1077-A9F7-45F7-9F97-A3B2D0AF1B77}" type="slidenum">
              <a:rPr lang="en-US" altLang="ru-RU" sz="1300" smtClean="0">
                <a:cs typeface="msmincho"/>
              </a:rPr>
              <a:pPr>
                <a:spcBef>
                  <a:spcPct val="0"/>
                </a:spcBef>
              </a:pPr>
              <a:t>26</a:t>
            </a:fld>
            <a:endParaRPr lang="en-US" altLang="ru-RU" sz="1300" smtClean="0">
              <a:cs typeface="msmincho"/>
            </a:endParaRPr>
          </a:p>
        </p:txBody>
      </p:sp>
      <p:sp>
        <p:nvSpPr>
          <p:cNvPr id="6041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54063"/>
            <a:ext cx="4960938" cy="3722687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2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9450" y="4716463"/>
            <a:ext cx="543877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altLang="ru-RU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347295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71913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71913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71913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71913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74F783B9-8A09-47A0-9173-B4BB4313D40E}" type="slidenum">
              <a:rPr lang="en-US" altLang="ru-RU" sz="1300" smtClean="0">
                <a:cs typeface="msmincho"/>
              </a:rPr>
              <a:pPr>
                <a:spcBef>
                  <a:spcPct val="0"/>
                </a:spcBef>
              </a:pPr>
              <a:t>27</a:t>
            </a:fld>
            <a:endParaRPr lang="en-US" altLang="ru-RU" sz="1300" smtClean="0">
              <a:cs typeface="msmincho"/>
            </a:endParaRPr>
          </a:p>
        </p:txBody>
      </p:sp>
      <p:sp>
        <p:nvSpPr>
          <p:cNvPr id="6246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54063"/>
            <a:ext cx="4960938" cy="3722687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9450" y="4716463"/>
            <a:ext cx="543877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altLang="ru-RU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79262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Образ слайда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23555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smtClean="0">
              <a:latin typeface="Times New Roman" panose="02020603050405020304" pitchFamily="18" charset="0"/>
            </a:endParaRPr>
          </a:p>
        </p:txBody>
      </p:sp>
      <p:sp>
        <p:nvSpPr>
          <p:cNvPr id="23556" name="Номер слайда 3"/>
          <p:cNvSpPr>
            <a:spLocks noGrp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71913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71913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71913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71913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6F1E7F3B-3795-4726-BC2E-8EF174424A15}" type="slidenum">
              <a:rPr lang="en-US" altLang="ru-RU" sz="1300" smtClean="0">
                <a:cs typeface="msmincho"/>
              </a:rPr>
              <a:pPr>
                <a:spcBef>
                  <a:spcPct val="0"/>
                </a:spcBef>
              </a:pPr>
              <a:t>6</a:t>
            </a:fld>
            <a:endParaRPr lang="en-US" altLang="ru-RU" sz="1300" smtClean="0">
              <a:cs typeface="msmincho"/>
            </a:endParaRPr>
          </a:p>
        </p:txBody>
      </p:sp>
    </p:spTree>
    <p:extLst>
      <p:ext uri="{BB962C8B-B14F-4D97-AF65-F5344CB8AC3E}">
        <p14:creationId xmlns:p14="http://schemas.microsoft.com/office/powerpoint/2010/main" val="82316560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71913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71913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71913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71913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DA9B1A7C-3AF7-46B0-88BD-07FB5B479AB2}" type="slidenum">
              <a:rPr lang="en-US" altLang="ru-RU" sz="1300" smtClean="0">
                <a:cs typeface="msmincho"/>
              </a:rPr>
              <a:pPr>
                <a:spcBef>
                  <a:spcPct val="0"/>
                </a:spcBef>
              </a:pPr>
              <a:t>28</a:t>
            </a:fld>
            <a:endParaRPr lang="en-US" altLang="ru-RU" sz="1300" smtClean="0">
              <a:cs typeface="msmincho"/>
            </a:endParaRPr>
          </a:p>
        </p:txBody>
      </p:sp>
      <p:sp>
        <p:nvSpPr>
          <p:cNvPr id="6451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54063"/>
            <a:ext cx="4960938" cy="3722687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9450" y="4716463"/>
            <a:ext cx="543877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altLang="ru-RU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507745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71913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71913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71913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71913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1884F35F-6115-4A05-812F-2F3C7B93336C}" type="slidenum">
              <a:rPr lang="en-US" altLang="ru-RU" sz="1300" smtClean="0">
                <a:cs typeface="msmincho"/>
              </a:rPr>
              <a:pPr>
                <a:spcBef>
                  <a:spcPct val="0"/>
                </a:spcBef>
              </a:pPr>
              <a:t>29</a:t>
            </a:fld>
            <a:endParaRPr lang="en-US" altLang="ru-RU" sz="1300" smtClean="0">
              <a:cs typeface="msmincho"/>
            </a:endParaRPr>
          </a:p>
        </p:txBody>
      </p:sp>
      <p:sp>
        <p:nvSpPr>
          <p:cNvPr id="6656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54063"/>
            <a:ext cx="4960938" cy="3722687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9450" y="4716463"/>
            <a:ext cx="543877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altLang="ru-RU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006316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71913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71913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71913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71913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33EA0BBC-EDE1-428C-8228-9ED3A8B44683}" type="slidenum">
              <a:rPr lang="en-US" altLang="ru-RU" sz="1300" smtClean="0">
                <a:cs typeface="msmincho"/>
              </a:rPr>
              <a:pPr>
                <a:spcBef>
                  <a:spcPct val="0"/>
                </a:spcBef>
              </a:pPr>
              <a:t>30</a:t>
            </a:fld>
            <a:endParaRPr lang="en-US" altLang="ru-RU" sz="1300" smtClean="0">
              <a:cs typeface="msmincho"/>
            </a:endParaRPr>
          </a:p>
        </p:txBody>
      </p:sp>
      <p:sp>
        <p:nvSpPr>
          <p:cNvPr id="6861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54063"/>
            <a:ext cx="4960938" cy="3722687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9450" y="4716463"/>
            <a:ext cx="543877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altLang="ru-RU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051963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71913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71913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71913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71913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0CD17A61-B1D2-48D1-9866-0201943C15C8}" type="slidenum">
              <a:rPr lang="en-US" altLang="ru-RU" sz="1300" smtClean="0">
                <a:cs typeface="msmincho"/>
              </a:rPr>
              <a:pPr>
                <a:spcBef>
                  <a:spcPct val="0"/>
                </a:spcBef>
              </a:pPr>
              <a:t>31</a:t>
            </a:fld>
            <a:endParaRPr lang="en-US" altLang="ru-RU" sz="1300" smtClean="0">
              <a:cs typeface="msmincho"/>
            </a:endParaRPr>
          </a:p>
        </p:txBody>
      </p:sp>
      <p:sp>
        <p:nvSpPr>
          <p:cNvPr id="7065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54063"/>
            <a:ext cx="4960938" cy="3722687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6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9450" y="4716463"/>
            <a:ext cx="543877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altLang="ru-RU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252499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71913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71913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71913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71913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25E0D7A3-CD6A-4624-AD79-4F09CB0A9DC2}" type="slidenum">
              <a:rPr lang="en-US" altLang="ru-RU" sz="1300" smtClean="0">
                <a:cs typeface="msmincho"/>
              </a:rPr>
              <a:pPr>
                <a:spcBef>
                  <a:spcPct val="0"/>
                </a:spcBef>
              </a:pPr>
              <a:t>32</a:t>
            </a:fld>
            <a:endParaRPr lang="en-US" altLang="ru-RU" sz="1300" smtClean="0">
              <a:cs typeface="msmincho"/>
            </a:endParaRPr>
          </a:p>
        </p:txBody>
      </p:sp>
      <p:sp>
        <p:nvSpPr>
          <p:cNvPr id="7270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54063"/>
            <a:ext cx="4960938" cy="3722687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9450" y="4716463"/>
            <a:ext cx="543877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altLang="ru-RU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212360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71913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71913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71913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71913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A93CB60D-024E-4B26-B359-6F4D0D204CB0}" type="slidenum">
              <a:rPr lang="en-US" altLang="ru-RU" sz="1300" smtClean="0">
                <a:cs typeface="msmincho"/>
              </a:rPr>
              <a:pPr>
                <a:spcBef>
                  <a:spcPct val="0"/>
                </a:spcBef>
              </a:pPr>
              <a:t>33</a:t>
            </a:fld>
            <a:endParaRPr lang="en-US" altLang="ru-RU" sz="1300" smtClean="0">
              <a:cs typeface="msmincho"/>
            </a:endParaRPr>
          </a:p>
        </p:txBody>
      </p:sp>
      <p:sp>
        <p:nvSpPr>
          <p:cNvPr id="7475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54063"/>
            <a:ext cx="4960938" cy="3722687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9450" y="4716463"/>
            <a:ext cx="543877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altLang="ru-RU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9146865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71913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71913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71913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71913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21D637F0-A763-4B00-BADF-D93D4DD337E8}" type="slidenum">
              <a:rPr lang="en-US" altLang="ru-RU" sz="1300" smtClean="0">
                <a:cs typeface="msmincho"/>
              </a:rPr>
              <a:pPr>
                <a:spcBef>
                  <a:spcPct val="0"/>
                </a:spcBef>
              </a:pPr>
              <a:t>34</a:t>
            </a:fld>
            <a:endParaRPr lang="en-US" altLang="ru-RU" sz="1300" smtClean="0">
              <a:cs typeface="msmincho"/>
            </a:endParaRPr>
          </a:p>
        </p:txBody>
      </p:sp>
      <p:sp>
        <p:nvSpPr>
          <p:cNvPr id="7680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54063"/>
            <a:ext cx="4960938" cy="3722687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680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9450" y="4716463"/>
            <a:ext cx="543877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altLang="ru-RU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4525036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71913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71913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71913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71913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70477ACD-56E3-4D94-A5F3-6976E3C60978}" type="slidenum">
              <a:rPr lang="en-US" altLang="ru-RU" sz="1300" smtClean="0">
                <a:cs typeface="msmincho"/>
              </a:rPr>
              <a:pPr>
                <a:spcBef>
                  <a:spcPct val="0"/>
                </a:spcBef>
              </a:pPr>
              <a:t>35</a:t>
            </a:fld>
            <a:endParaRPr lang="en-US" altLang="ru-RU" sz="1300" smtClean="0">
              <a:cs typeface="msmincho"/>
            </a:endParaRPr>
          </a:p>
        </p:txBody>
      </p:sp>
      <p:sp>
        <p:nvSpPr>
          <p:cNvPr id="7885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54063"/>
            <a:ext cx="4960938" cy="3722687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9450" y="4716463"/>
            <a:ext cx="543877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altLang="ru-RU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4514369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71913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71913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71913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71913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65E62345-BC9A-4037-97BD-2100EE410B44}" type="slidenum">
              <a:rPr lang="en-US" altLang="ru-RU" sz="1300" smtClean="0">
                <a:cs typeface="msmincho"/>
              </a:rPr>
              <a:pPr>
                <a:spcBef>
                  <a:spcPct val="0"/>
                </a:spcBef>
              </a:pPr>
              <a:t>36</a:t>
            </a:fld>
            <a:endParaRPr lang="en-US" altLang="ru-RU" sz="1300" smtClean="0">
              <a:cs typeface="msmincho"/>
            </a:endParaRPr>
          </a:p>
        </p:txBody>
      </p:sp>
      <p:sp>
        <p:nvSpPr>
          <p:cNvPr id="8089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54063"/>
            <a:ext cx="4960938" cy="3722687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90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9450" y="4716463"/>
            <a:ext cx="543877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altLang="ru-RU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3351284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71913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71913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71913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71913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54816FC6-AD98-465F-BC2E-2546EA38078C}" type="slidenum">
              <a:rPr lang="en-US" altLang="ru-RU" sz="1300" smtClean="0">
                <a:cs typeface="msmincho"/>
              </a:rPr>
              <a:pPr>
                <a:spcBef>
                  <a:spcPct val="0"/>
                </a:spcBef>
              </a:pPr>
              <a:t>37</a:t>
            </a:fld>
            <a:endParaRPr lang="en-US" altLang="ru-RU" sz="1300" smtClean="0">
              <a:cs typeface="msmincho"/>
            </a:endParaRPr>
          </a:p>
        </p:txBody>
      </p:sp>
      <p:sp>
        <p:nvSpPr>
          <p:cNvPr id="8294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54063"/>
            <a:ext cx="4960938" cy="3722687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294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9450" y="4716463"/>
            <a:ext cx="543877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altLang="ru-RU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86287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71913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71913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71913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71913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923F0CC-D399-45D7-B905-98B1704F0F03}" type="slidenum">
              <a:rPr lang="en-US" altLang="ru-RU" sz="1300" smtClean="0">
                <a:cs typeface="msmincho"/>
              </a:rPr>
              <a:pPr>
                <a:spcBef>
                  <a:spcPct val="0"/>
                </a:spcBef>
              </a:pPr>
              <a:t>10</a:t>
            </a:fld>
            <a:endParaRPr lang="en-US" altLang="ru-RU" sz="1300" smtClean="0">
              <a:cs typeface="msmincho"/>
            </a:endParaRPr>
          </a:p>
        </p:txBody>
      </p:sp>
      <p:sp>
        <p:nvSpPr>
          <p:cNvPr id="2867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54063"/>
            <a:ext cx="4960938" cy="3722687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9450" y="4716463"/>
            <a:ext cx="543877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altLang="ru-RU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70239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71913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71913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71913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71913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235A879B-01DE-4B29-9CDA-DC43A681D460}" type="slidenum">
              <a:rPr lang="en-US" altLang="ru-RU" sz="1300" smtClean="0">
                <a:cs typeface="msmincho"/>
              </a:rPr>
              <a:pPr>
                <a:spcBef>
                  <a:spcPct val="0"/>
                </a:spcBef>
              </a:pPr>
              <a:t>12</a:t>
            </a:fld>
            <a:endParaRPr lang="en-US" altLang="ru-RU" sz="1300" smtClean="0">
              <a:cs typeface="msmincho"/>
            </a:endParaRPr>
          </a:p>
        </p:txBody>
      </p:sp>
      <p:sp>
        <p:nvSpPr>
          <p:cNvPr id="3174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54063"/>
            <a:ext cx="4960938" cy="3722687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9450" y="4716463"/>
            <a:ext cx="543877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altLang="ru-RU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57107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71913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71913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71913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71913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FF76AF27-9239-47D4-9131-8B8F6C9F6284}" type="slidenum">
              <a:rPr lang="en-US" altLang="ru-RU" sz="1300" smtClean="0">
                <a:cs typeface="msmincho"/>
              </a:rPr>
              <a:pPr>
                <a:spcBef>
                  <a:spcPct val="0"/>
                </a:spcBef>
              </a:pPr>
              <a:t>13</a:t>
            </a:fld>
            <a:endParaRPr lang="en-US" altLang="ru-RU" sz="1300" smtClean="0">
              <a:cs typeface="msmincho"/>
            </a:endParaRPr>
          </a:p>
        </p:txBody>
      </p:sp>
      <p:sp>
        <p:nvSpPr>
          <p:cNvPr id="3379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54063"/>
            <a:ext cx="4960938" cy="3722687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9450" y="4716463"/>
            <a:ext cx="543877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altLang="ru-RU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205121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71913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71913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71913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71913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F2BBC21-937B-4C40-9708-E7DF96AF9F15}" type="slidenum">
              <a:rPr lang="en-US" altLang="ru-RU" sz="1300" smtClean="0">
                <a:cs typeface="msmincho"/>
              </a:rPr>
              <a:pPr>
                <a:spcBef>
                  <a:spcPct val="0"/>
                </a:spcBef>
              </a:pPr>
              <a:t>14</a:t>
            </a:fld>
            <a:endParaRPr lang="en-US" altLang="ru-RU" sz="1300" smtClean="0">
              <a:cs typeface="msmincho"/>
            </a:endParaRPr>
          </a:p>
        </p:txBody>
      </p:sp>
      <p:sp>
        <p:nvSpPr>
          <p:cNvPr id="35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54063"/>
            <a:ext cx="4960938" cy="3722687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9450" y="4716463"/>
            <a:ext cx="543877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altLang="ru-RU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82037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71913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71913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71913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71913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4C4AB792-CFCE-4446-BB38-9A26B6402D0D}" type="slidenum">
              <a:rPr lang="en-US" altLang="ru-RU" sz="1300" smtClean="0">
                <a:cs typeface="msmincho"/>
              </a:rPr>
              <a:pPr>
                <a:spcBef>
                  <a:spcPct val="0"/>
                </a:spcBef>
              </a:pPr>
              <a:t>15</a:t>
            </a:fld>
            <a:endParaRPr lang="en-US" altLang="ru-RU" sz="1300" smtClean="0">
              <a:cs typeface="msmincho"/>
            </a:endParaRPr>
          </a:p>
        </p:txBody>
      </p:sp>
      <p:sp>
        <p:nvSpPr>
          <p:cNvPr id="3789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54063"/>
            <a:ext cx="4960938" cy="3722687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9450" y="4716463"/>
            <a:ext cx="543877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altLang="ru-RU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500505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71913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71913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71913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71913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4B18C9E9-7035-4830-B076-0AEFD1D3DBD1}" type="slidenum">
              <a:rPr lang="en-US" altLang="ru-RU" sz="1300" smtClean="0">
                <a:cs typeface="msmincho"/>
              </a:rPr>
              <a:pPr>
                <a:spcBef>
                  <a:spcPct val="0"/>
                </a:spcBef>
              </a:pPr>
              <a:t>16</a:t>
            </a:fld>
            <a:endParaRPr lang="en-US" altLang="ru-RU" sz="1300" smtClean="0">
              <a:cs typeface="msmincho"/>
            </a:endParaRPr>
          </a:p>
        </p:txBody>
      </p:sp>
      <p:sp>
        <p:nvSpPr>
          <p:cNvPr id="3993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54063"/>
            <a:ext cx="4960938" cy="3722687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4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9450" y="4716463"/>
            <a:ext cx="543877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altLang="ru-RU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479316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71913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71913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71913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71913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CCBEDB8D-03A0-4D64-98A8-440CF4089D85}" type="slidenum">
              <a:rPr lang="en-US" altLang="ru-RU" sz="1300" smtClean="0">
                <a:cs typeface="msmincho"/>
              </a:rPr>
              <a:pPr>
                <a:spcBef>
                  <a:spcPct val="0"/>
                </a:spcBef>
              </a:pPr>
              <a:t>17</a:t>
            </a:fld>
            <a:endParaRPr lang="en-US" altLang="ru-RU" sz="1300" smtClean="0">
              <a:cs typeface="msmincho"/>
            </a:endParaRPr>
          </a:p>
        </p:txBody>
      </p:sp>
      <p:sp>
        <p:nvSpPr>
          <p:cNvPr id="4198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54063"/>
            <a:ext cx="4960938" cy="3722687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9450" y="4716463"/>
            <a:ext cx="543877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altLang="ru-RU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72977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8563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91445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59650" y="117475"/>
            <a:ext cx="2205038" cy="70945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741363" y="117475"/>
            <a:ext cx="6465887" cy="70945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9906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1015816" y="1558455"/>
            <a:ext cx="231854" cy="231830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100794" tIns="50397" rIns="100794" bIns="50397" anchor="ctr"/>
          <a:lstStyle/>
          <a:p>
            <a:pPr algn="ctr"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5" name="Овал 4"/>
          <p:cNvSpPr/>
          <p:nvPr/>
        </p:nvSpPr>
        <p:spPr>
          <a:xfrm>
            <a:off x="1276350" y="1482725"/>
            <a:ext cx="69850" cy="6985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100794" tIns="50397" rIns="100794" bIns="50397" anchor="ctr"/>
          <a:lstStyle/>
          <a:p>
            <a:pPr algn="ctr"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579298" y="396721"/>
            <a:ext cx="8165306" cy="1622810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579298" y="2039353"/>
            <a:ext cx="8165306" cy="1931917"/>
          </a:xfrm>
        </p:spPr>
        <p:txBody>
          <a:bodyPr tIns="0"/>
          <a:lstStyle>
            <a:lvl1pPr marL="30238" indent="0" algn="l">
              <a:buNone/>
              <a:defRPr sz="29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503972" indent="0" algn="ctr">
              <a:buNone/>
            </a:lvl2pPr>
            <a:lvl3pPr marL="1007943" indent="0" algn="ctr">
              <a:buNone/>
            </a:lvl3pPr>
            <a:lvl4pPr marL="1511915" indent="0" algn="ctr">
              <a:buNone/>
            </a:lvl4pPr>
            <a:lvl5pPr marL="2015886" indent="0" algn="ctr">
              <a:buNone/>
            </a:lvl5pPr>
            <a:lvl6pPr marL="2519858" indent="0" algn="ctr">
              <a:buNone/>
            </a:lvl6pPr>
            <a:lvl7pPr marL="3023829" indent="0" algn="ctr">
              <a:buNone/>
            </a:lvl7pPr>
            <a:lvl8pPr marL="3527801" indent="0" algn="ctr">
              <a:buNone/>
            </a:lvl8pPr>
            <a:lvl9pPr marL="4031772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6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21AAA8-C406-44C5-9748-67F1914E6E77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21717708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DD2782-5C9C-44CD-9178-F2CABAF8B4E6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38250105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16188" y="0"/>
            <a:ext cx="7561262" cy="7559675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 bwMode="invGray">
          <a:xfrm>
            <a:off x="2519363" y="0"/>
            <a:ext cx="84137" cy="7559675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6" name="Овал 5"/>
          <p:cNvSpPr/>
          <p:nvPr/>
        </p:nvSpPr>
        <p:spPr>
          <a:xfrm>
            <a:off x="2394833" y="3102637"/>
            <a:ext cx="231854" cy="231830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100794" tIns="50397" rIns="100794" bIns="50397" anchor="ctr"/>
          <a:lstStyle/>
          <a:p>
            <a:pPr algn="ctr"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7" name="Овал 6"/>
          <p:cNvSpPr/>
          <p:nvPr/>
        </p:nvSpPr>
        <p:spPr>
          <a:xfrm>
            <a:off x="2654300" y="3027363"/>
            <a:ext cx="71438" cy="6985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100794" tIns="50397" rIns="100794" bIns="50397" anchor="ctr"/>
          <a:lstStyle/>
          <a:p>
            <a:pPr algn="ctr"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42498" y="2866377"/>
            <a:ext cx="7056438" cy="2519892"/>
          </a:xfrm>
        </p:spPr>
        <p:txBody>
          <a:bodyPr anchor="t"/>
          <a:lstStyle>
            <a:lvl1pPr algn="l">
              <a:lnSpc>
                <a:spcPts val="4960"/>
              </a:lnSpc>
              <a:buNone/>
              <a:defRPr sz="4400" b="1" cap="all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842498" y="1175949"/>
            <a:ext cx="7056438" cy="1664178"/>
          </a:xfrm>
        </p:spPr>
        <p:txBody>
          <a:bodyPr anchor="b"/>
          <a:lstStyle>
            <a:lvl1pPr marL="20159" indent="0">
              <a:lnSpc>
                <a:spcPts val="2535"/>
              </a:lnSpc>
              <a:spcBef>
                <a:spcPts val="0"/>
              </a:spcBef>
              <a:buNone/>
              <a:defRPr sz="22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8B0698-51F8-41E2-92D9-C9756996815F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269635125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82658" y="302387"/>
            <a:ext cx="8266113" cy="1259946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582658" y="1679928"/>
            <a:ext cx="4032250" cy="5140579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816521" y="1679928"/>
            <a:ext cx="4032250" cy="5140579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06CCC8-71E2-4382-ABD2-71901F825E97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114138209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031" y="5688315"/>
            <a:ext cx="9072563" cy="1259946"/>
          </a:xfrm>
        </p:spPr>
        <p:txBody>
          <a:bodyPr/>
          <a:lstStyle>
            <a:lvl1pPr algn="ctr">
              <a:defRPr sz="5000" b="1" cap="none" baseline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04031" y="361866"/>
            <a:ext cx="4435475" cy="70557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70556" indent="0" algn="l">
              <a:lnSpc>
                <a:spcPct val="100000"/>
              </a:lnSpc>
              <a:spcBef>
                <a:spcPts val="110"/>
              </a:spcBef>
              <a:buNone/>
              <a:defRPr sz="2100" b="0">
                <a:solidFill>
                  <a:schemeClr val="tx1"/>
                </a:solidFill>
              </a:defRPr>
            </a:lvl1pPr>
            <a:lvl2pPr>
              <a:buNone/>
              <a:defRPr sz="2200" b="1"/>
            </a:lvl2pPr>
            <a:lvl3pPr>
              <a:buNone/>
              <a:defRPr sz="2000" b="1"/>
            </a:lvl3pPr>
            <a:lvl4pPr>
              <a:buNone/>
              <a:defRPr sz="1800" b="1"/>
            </a:lvl4pPr>
            <a:lvl5pPr>
              <a:buNone/>
              <a:defRPr sz="18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5141119" y="361866"/>
            <a:ext cx="4435475" cy="70557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70556" indent="0" algn="l">
              <a:lnSpc>
                <a:spcPct val="100000"/>
              </a:lnSpc>
              <a:spcBef>
                <a:spcPts val="110"/>
              </a:spcBef>
              <a:buNone/>
              <a:defRPr sz="2100" b="0">
                <a:solidFill>
                  <a:schemeClr val="tx1"/>
                </a:solidFill>
              </a:defRPr>
            </a:lvl1pPr>
            <a:lvl2pPr>
              <a:buNone/>
              <a:defRPr sz="2200" b="1"/>
            </a:lvl2pPr>
            <a:lvl3pPr>
              <a:buNone/>
              <a:defRPr sz="2000" b="1"/>
            </a:lvl3pPr>
            <a:lvl4pPr>
              <a:buNone/>
              <a:defRPr sz="1800" b="1"/>
            </a:lvl4pPr>
            <a:lvl5pPr>
              <a:buNone/>
              <a:defRPr sz="18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504031" y="1068513"/>
            <a:ext cx="4435475" cy="4535805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433416" indent="-302383">
              <a:lnSpc>
                <a:spcPct val="100000"/>
              </a:lnSpc>
              <a:spcBef>
                <a:spcPts val="772"/>
              </a:spcBef>
              <a:defRPr sz="2600"/>
            </a:lvl1pPr>
            <a:lvl2pPr>
              <a:lnSpc>
                <a:spcPct val="100000"/>
              </a:lnSpc>
              <a:spcBef>
                <a:spcPts val="772"/>
              </a:spcBef>
              <a:defRPr sz="2200"/>
            </a:lvl2pPr>
            <a:lvl3pPr>
              <a:lnSpc>
                <a:spcPct val="100000"/>
              </a:lnSpc>
              <a:spcBef>
                <a:spcPts val="772"/>
              </a:spcBef>
              <a:defRPr sz="2000"/>
            </a:lvl3pPr>
            <a:lvl4pPr>
              <a:lnSpc>
                <a:spcPct val="100000"/>
              </a:lnSpc>
              <a:spcBef>
                <a:spcPts val="772"/>
              </a:spcBef>
              <a:defRPr sz="1800"/>
            </a:lvl4pPr>
            <a:lvl5pPr>
              <a:lnSpc>
                <a:spcPct val="100000"/>
              </a:lnSpc>
              <a:spcBef>
                <a:spcPts val="772"/>
              </a:spcBef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141119" y="1068513"/>
            <a:ext cx="4435475" cy="4535805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433416" indent="-302383">
              <a:lnSpc>
                <a:spcPct val="100000"/>
              </a:lnSpc>
              <a:spcBef>
                <a:spcPts val="772"/>
              </a:spcBef>
              <a:defRPr sz="2600"/>
            </a:lvl1pPr>
            <a:lvl2pPr>
              <a:lnSpc>
                <a:spcPct val="100000"/>
              </a:lnSpc>
              <a:spcBef>
                <a:spcPts val="772"/>
              </a:spcBef>
              <a:defRPr sz="2200"/>
            </a:lvl2pPr>
            <a:lvl3pPr>
              <a:lnSpc>
                <a:spcPct val="100000"/>
              </a:lnSpc>
              <a:spcBef>
                <a:spcPts val="772"/>
              </a:spcBef>
              <a:defRPr sz="2000"/>
            </a:lvl3pPr>
            <a:lvl4pPr>
              <a:lnSpc>
                <a:spcPct val="100000"/>
              </a:lnSpc>
              <a:spcBef>
                <a:spcPts val="772"/>
              </a:spcBef>
              <a:defRPr sz="1800"/>
            </a:lvl4pPr>
            <a:lvl5pPr>
              <a:lnSpc>
                <a:spcPct val="100000"/>
              </a:lnSpc>
              <a:spcBef>
                <a:spcPts val="772"/>
              </a:spcBef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8FED70-CE51-4348-BE46-21C2CE5B9FEE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938907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82658" y="302387"/>
            <a:ext cx="8266113" cy="1259946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946B6D-68D9-4489-A12D-4BBAA2EB8188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163381983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19188" y="0"/>
            <a:ext cx="8961437" cy="7559675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3" name="Прямоугольник 2"/>
          <p:cNvSpPr/>
          <p:nvPr/>
        </p:nvSpPr>
        <p:spPr bwMode="invGray">
          <a:xfrm>
            <a:off x="1119188" y="0"/>
            <a:ext cx="80962" cy="7559675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4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581C1B-1117-4C69-9620-6FDEAD40508A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346888425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031" y="238958"/>
            <a:ext cx="4200260" cy="1280945"/>
          </a:xfrm>
          <a:ln>
            <a:noFill/>
          </a:ln>
        </p:spPr>
        <p:txBody>
          <a:bodyPr anchor="b"/>
          <a:lstStyle>
            <a:lvl1pPr algn="l">
              <a:lnSpc>
                <a:spcPts val="2205"/>
              </a:lnSpc>
              <a:buNone/>
              <a:defRPr sz="2400" b="1" cap="all" baseline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04031" y="1550917"/>
            <a:ext cx="4200260" cy="769967"/>
          </a:xfrm>
        </p:spPr>
        <p:txBody>
          <a:bodyPr/>
          <a:lstStyle>
            <a:lvl1pPr marL="50397" indent="0">
              <a:lnSpc>
                <a:spcPct val="100000"/>
              </a:lnSpc>
              <a:spcBef>
                <a:spcPts val="0"/>
              </a:spcBef>
              <a:buNone/>
              <a:defRPr sz="1500"/>
            </a:lvl1pPr>
            <a:lvl2pPr>
              <a:buNone/>
              <a:defRPr sz="1300"/>
            </a:lvl2pPr>
            <a:lvl3pPr>
              <a:buNone/>
              <a:defRPr sz="1100"/>
            </a:lvl3pPr>
            <a:lvl4pPr>
              <a:buNone/>
              <a:defRPr sz="1000"/>
            </a:lvl4pPr>
            <a:lvl5pPr>
              <a:buNone/>
              <a:defRPr sz="1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504031" y="2351900"/>
            <a:ext cx="8988557" cy="4401061"/>
          </a:xfrm>
        </p:spPr>
        <p:txBody>
          <a:bodyPr/>
          <a:lstStyle>
            <a:lvl1pPr>
              <a:defRPr sz="3500"/>
            </a:lvl1pPr>
            <a:lvl2pPr>
              <a:defRPr sz="31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7C2F7D-9504-419D-8FD4-F36E0C1FCB44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28510229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790599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840052" y="1175950"/>
            <a:ext cx="5040313" cy="5039783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100794" tIns="302383" rIns="100794" bIns="50397">
            <a:normAutofit/>
          </a:bodyPr>
          <a:lstStyle/>
          <a:p>
            <a:pPr indent="-312462" eaLnBrk="1" hangingPunct="1">
              <a:lnSpc>
                <a:spcPts val="3307"/>
              </a:lnSpc>
              <a:spcBef>
                <a:spcPts val="661"/>
              </a:spcBef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US" sz="3500">
              <a:latin typeface="+mn-lt"/>
              <a:ea typeface="+mn-ea"/>
              <a:cs typeface="+mn-cs"/>
            </a:endParaRPr>
          </a:p>
        </p:txBody>
      </p:sp>
      <p:sp>
        <p:nvSpPr>
          <p:cNvPr id="6" name="Блок-схема: процесс 5"/>
          <p:cNvSpPr/>
          <p:nvPr/>
        </p:nvSpPr>
        <p:spPr>
          <a:xfrm rot="19468671">
            <a:off x="438150" y="1052513"/>
            <a:ext cx="755650" cy="225425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7" name="Блок-схема: процесс 6"/>
          <p:cNvSpPr/>
          <p:nvPr/>
        </p:nvSpPr>
        <p:spPr>
          <a:xfrm rot="2103354" flipH="1">
            <a:off x="5516563" y="1031875"/>
            <a:ext cx="715962" cy="225425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89894" y="1175950"/>
            <a:ext cx="3024188" cy="2183906"/>
          </a:xfrm>
        </p:spPr>
        <p:txBody>
          <a:bodyPr anchor="b">
            <a:noAutofit/>
          </a:bodyPr>
          <a:lstStyle>
            <a:lvl1pPr algn="l">
              <a:buNone/>
              <a:defRPr sz="2300" b="1"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924057" y="1259949"/>
            <a:ext cx="4872302" cy="3874120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302383">
            <a:normAutofit/>
          </a:bodyPr>
          <a:lstStyle>
            <a:lvl1pPr marL="0" indent="0" algn="l" eaLnBrk="1" latinLnBrk="0" hangingPunct="1">
              <a:buNone/>
              <a:defRPr sz="35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24057" y="5291772"/>
            <a:ext cx="4872302" cy="839964"/>
          </a:xfrm>
        </p:spPr>
        <p:txBody>
          <a:bodyPr anchor="ctr"/>
          <a:lstStyle>
            <a:lvl1pPr marL="0" indent="0" algn="l">
              <a:lnSpc>
                <a:spcPts val="1764"/>
              </a:lnSpc>
              <a:spcBef>
                <a:spcPts val="0"/>
              </a:spcBef>
              <a:buNone/>
              <a:defRPr sz="1500">
                <a:solidFill>
                  <a:srgbClr val="777777"/>
                </a:solidFill>
              </a:defRPr>
            </a:lvl1pPr>
            <a:lvl2pPr>
              <a:defRPr sz="1300"/>
            </a:lvl2pPr>
            <a:lvl3pPr>
              <a:defRPr sz="1100"/>
            </a:lvl3pPr>
            <a:lvl4pPr>
              <a:defRPr sz="1000"/>
            </a:lvl4pPr>
            <a:lvl5pPr>
              <a:defRPr sz="1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89B006-98A4-4AF7-80F7-206B3E139668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153471228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E20F31-8A94-42FB-A930-AD1727321997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258870407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560469" y="302739"/>
            <a:ext cx="2016125" cy="645022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260078" y="302740"/>
            <a:ext cx="6132380" cy="645022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98165A-05A1-4B94-B5B9-3E402084BC82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374801106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3238" y="301625"/>
            <a:ext cx="9069387" cy="126047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FE7787-AC3C-467F-A2D2-A9BAAD267D07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11434433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11197949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089025" y="2224088"/>
            <a:ext cx="4160838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402263" y="2224088"/>
            <a:ext cx="4162425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28760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43447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33606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583528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41583241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21179485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3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33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741363" y="117475"/>
            <a:ext cx="8605837" cy="1260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ru-RU" smtClean="0"/>
              <a:t>Для правки текста заголовка щелкните мышью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89025" y="2224088"/>
            <a:ext cx="8475663" cy="498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0" tIns="28224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ru-RU" smtClean="0"/>
              <a:t>Для правки структуры щелкните мышью</a:t>
            </a:r>
          </a:p>
          <a:p>
            <a:pPr lvl="1"/>
            <a:r>
              <a:rPr lang="en-GB" altLang="ru-RU" smtClean="0"/>
              <a:t>Второй уровень структуры</a:t>
            </a:r>
          </a:p>
          <a:p>
            <a:pPr lvl="2"/>
            <a:r>
              <a:rPr lang="en-GB" altLang="ru-RU" smtClean="0"/>
              <a:t>Третий уровень структуры</a:t>
            </a:r>
          </a:p>
          <a:p>
            <a:pPr lvl="3"/>
            <a:r>
              <a:rPr lang="en-GB" altLang="ru-RU" smtClean="0"/>
              <a:t>Четвёртый уровень структуры</a:t>
            </a:r>
          </a:p>
          <a:p>
            <a:pPr lvl="4"/>
            <a:r>
              <a:rPr lang="en-GB" altLang="ru-RU" smtClean="0"/>
              <a:t>Пятый уровень структуры</a:t>
            </a:r>
          </a:p>
          <a:p>
            <a:pPr lvl="4"/>
            <a:r>
              <a:rPr lang="en-GB" altLang="ru-RU" smtClean="0"/>
              <a:t>Шестой уровень структуры</a:t>
            </a:r>
          </a:p>
          <a:p>
            <a:pPr lvl="4"/>
            <a:r>
              <a:rPr lang="en-GB" altLang="ru-RU" smtClean="0"/>
              <a:t>Седьмой уровень структуры</a:t>
            </a:r>
          </a:p>
          <a:p>
            <a:pPr lvl="4"/>
            <a:r>
              <a:rPr lang="en-GB" altLang="ru-RU" smtClean="0"/>
              <a:t>Восьмой уровень структуры</a:t>
            </a:r>
          </a:p>
          <a:p>
            <a:pPr lvl="4"/>
            <a:r>
              <a:rPr lang="en-GB" altLang="ru-RU" smtClean="0"/>
              <a:t>Девятый уровень структуры</a:t>
            </a:r>
          </a:p>
        </p:txBody>
      </p:sp>
      <p:pic>
        <p:nvPicPr>
          <p:cNvPr id="1028" name="Picture 3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7500" y="6251575"/>
            <a:ext cx="1968500" cy="1057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53" r:id="rId1"/>
    <p:sldLayoutId id="2147484154" r:id="rId2"/>
    <p:sldLayoutId id="2147484155" r:id="rId3"/>
    <p:sldLayoutId id="2147484156" r:id="rId4"/>
    <p:sldLayoutId id="2147484157" r:id="rId5"/>
    <p:sldLayoutId id="2147484158" r:id="rId6"/>
    <p:sldLayoutId id="2147484159" r:id="rId7"/>
    <p:sldLayoutId id="2147484160" r:id="rId8"/>
    <p:sldLayoutId id="2147484161" r:id="rId9"/>
    <p:sldLayoutId id="2147484162" r:id="rId10"/>
    <p:sldLayoutId id="2147484163" r:id="rId11"/>
  </p:sldLayoutIdLst>
  <p:hf hdr="0" ftr="0" dt="0"/>
  <p:txStyles>
    <p:titleStyle>
      <a:lvl1pPr algn="ctr" defTabSz="719138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000" b="1" i="1">
          <a:solidFill>
            <a:srgbClr val="E6E6E6"/>
          </a:solidFill>
          <a:latin typeface="+mj-lt"/>
          <a:ea typeface="+mj-ea"/>
          <a:cs typeface="+mj-cs"/>
        </a:defRPr>
      </a:lvl1pPr>
      <a:lvl2pPr algn="ctr" defTabSz="719138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000" b="1" i="1">
          <a:solidFill>
            <a:srgbClr val="E6E6E6"/>
          </a:solidFill>
          <a:latin typeface="Arial" charset="0"/>
          <a:ea typeface="msmincho" charset="0"/>
          <a:cs typeface="msmincho" charset="0"/>
        </a:defRPr>
      </a:lvl2pPr>
      <a:lvl3pPr algn="ctr" defTabSz="719138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000" b="1" i="1">
          <a:solidFill>
            <a:srgbClr val="E6E6E6"/>
          </a:solidFill>
          <a:latin typeface="Arial" charset="0"/>
          <a:ea typeface="msmincho" charset="0"/>
          <a:cs typeface="msmincho" charset="0"/>
        </a:defRPr>
      </a:lvl3pPr>
      <a:lvl4pPr algn="ctr" defTabSz="719138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000" b="1" i="1">
          <a:solidFill>
            <a:srgbClr val="E6E6E6"/>
          </a:solidFill>
          <a:latin typeface="Arial" charset="0"/>
          <a:ea typeface="msmincho" charset="0"/>
          <a:cs typeface="msmincho" charset="0"/>
        </a:defRPr>
      </a:lvl4pPr>
      <a:lvl5pPr algn="ctr" defTabSz="719138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000" b="1" i="1">
          <a:solidFill>
            <a:srgbClr val="E6E6E6"/>
          </a:solidFill>
          <a:latin typeface="Arial" charset="0"/>
          <a:ea typeface="msmincho" charset="0"/>
          <a:cs typeface="msmincho" charset="0"/>
        </a:defRPr>
      </a:lvl5pPr>
      <a:lvl6pPr marL="2514600" indent="-228600" algn="ctr" defTabSz="719138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 b="1" i="1">
          <a:solidFill>
            <a:srgbClr val="E6E6E6"/>
          </a:solidFill>
          <a:latin typeface="Arial" charset="0"/>
          <a:ea typeface="msmincho" charset="0"/>
          <a:cs typeface="msmincho" charset="0"/>
        </a:defRPr>
      </a:lvl6pPr>
      <a:lvl7pPr marL="2971800" indent="-228600" algn="ctr" defTabSz="719138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 b="1" i="1">
          <a:solidFill>
            <a:srgbClr val="E6E6E6"/>
          </a:solidFill>
          <a:latin typeface="Arial" charset="0"/>
          <a:ea typeface="msmincho" charset="0"/>
          <a:cs typeface="msmincho" charset="0"/>
        </a:defRPr>
      </a:lvl7pPr>
      <a:lvl8pPr marL="3429000" indent="-228600" algn="ctr" defTabSz="719138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 b="1" i="1">
          <a:solidFill>
            <a:srgbClr val="E6E6E6"/>
          </a:solidFill>
          <a:latin typeface="Arial" charset="0"/>
          <a:ea typeface="msmincho" charset="0"/>
          <a:cs typeface="msmincho" charset="0"/>
        </a:defRPr>
      </a:lvl8pPr>
      <a:lvl9pPr marL="3886200" indent="-228600" algn="ctr" defTabSz="719138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 b="1" i="1">
          <a:solidFill>
            <a:srgbClr val="E6E6E6"/>
          </a:solidFill>
          <a:latin typeface="Arial" charset="0"/>
          <a:ea typeface="msmincho" charset="0"/>
          <a:cs typeface="msmincho" charset="0"/>
        </a:defRPr>
      </a:lvl9pPr>
    </p:titleStyle>
    <p:bodyStyle>
      <a:lvl1pPr marL="342900" indent="-342900" algn="l" defTabSz="719138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>
          <a:solidFill>
            <a:srgbClr val="E6E6E6"/>
          </a:solidFill>
          <a:latin typeface="+mn-lt"/>
          <a:ea typeface="+mn-ea"/>
          <a:cs typeface="+mn-cs"/>
        </a:defRPr>
      </a:lvl1pPr>
      <a:lvl2pPr marL="742950" indent="-285750" algn="l" defTabSz="719138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>
          <a:solidFill>
            <a:srgbClr val="E6E6E6"/>
          </a:solidFill>
          <a:latin typeface="+mn-lt"/>
          <a:ea typeface="+mn-ea"/>
          <a:cs typeface="+mn-cs"/>
        </a:defRPr>
      </a:lvl2pPr>
      <a:lvl3pPr marL="1143000" indent="-228600" algn="l" defTabSz="719138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>
          <a:solidFill>
            <a:srgbClr val="E6E6E6"/>
          </a:solidFill>
          <a:latin typeface="+mn-lt"/>
          <a:ea typeface="+mn-ea"/>
          <a:cs typeface="+mn-cs"/>
        </a:defRPr>
      </a:lvl3pPr>
      <a:lvl4pPr marL="1600200" indent="-228600" algn="l" defTabSz="719138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>
          <a:solidFill>
            <a:srgbClr val="E6E6E6"/>
          </a:solidFill>
          <a:latin typeface="+mn-lt"/>
          <a:ea typeface="+mn-ea"/>
          <a:cs typeface="+mn-cs"/>
        </a:defRPr>
      </a:lvl4pPr>
      <a:lvl5pPr marL="2057400" indent="-228600" algn="l" defTabSz="719138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>
          <a:solidFill>
            <a:srgbClr val="99CCFF"/>
          </a:solidFill>
          <a:latin typeface="+mn-lt"/>
          <a:ea typeface="+mn-ea"/>
          <a:cs typeface="+mn-cs"/>
        </a:defRPr>
      </a:lvl5pPr>
      <a:lvl6pPr marL="2514600" indent="-228600" algn="l" defTabSz="719138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99CCFF"/>
          </a:solidFill>
          <a:latin typeface="+mn-lt"/>
          <a:ea typeface="+mn-ea"/>
          <a:cs typeface="+mn-cs"/>
        </a:defRPr>
      </a:lvl6pPr>
      <a:lvl7pPr marL="2971800" indent="-228600" algn="l" defTabSz="719138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99CCFF"/>
          </a:solidFill>
          <a:latin typeface="+mn-lt"/>
          <a:ea typeface="+mn-ea"/>
          <a:cs typeface="+mn-cs"/>
        </a:defRPr>
      </a:lvl7pPr>
      <a:lvl8pPr marL="3429000" indent="-228600" algn="l" defTabSz="719138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99CCFF"/>
          </a:solidFill>
          <a:latin typeface="+mn-lt"/>
          <a:ea typeface="+mn-ea"/>
          <a:cs typeface="+mn-cs"/>
        </a:defRPr>
      </a:lvl8pPr>
      <a:lvl9pPr marL="3886200" indent="-228600" algn="l" defTabSz="719138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99CCFF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900113" y="-900113"/>
            <a:ext cx="1808163" cy="1806576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8" name="Овал 7"/>
          <p:cNvSpPr/>
          <p:nvPr/>
        </p:nvSpPr>
        <p:spPr>
          <a:xfrm>
            <a:off x="185738" y="23813"/>
            <a:ext cx="1876425" cy="1876425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201614" y="1163027"/>
            <a:ext cx="1241025" cy="1215439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116013" y="0"/>
            <a:ext cx="8964612" cy="7559675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582738" y="303213"/>
            <a:ext cx="8266112" cy="1258887"/>
          </a:xfrm>
          <a:prstGeom prst="rect">
            <a:avLst/>
          </a:prstGeom>
        </p:spPr>
        <p:txBody>
          <a:bodyPr lIns="100794" tIns="50397" rIns="100794" bIns="50397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057" name="Текст 8"/>
          <p:cNvSpPr>
            <a:spLocks noGrp="1"/>
          </p:cNvSpPr>
          <p:nvPr>
            <p:ph type="body" idx="1"/>
          </p:nvPr>
        </p:nvSpPr>
        <p:spPr bwMode="auto">
          <a:xfrm>
            <a:off x="1582738" y="1595438"/>
            <a:ext cx="8266112" cy="529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0794" tIns="50397" rIns="100794" bIns="5039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948113" y="6950075"/>
            <a:ext cx="2352675" cy="525463"/>
          </a:xfrm>
          <a:prstGeom prst="rect">
            <a:avLst/>
          </a:prstGeom>
        </p:spPr>
        <p:txBody>
          <a:bodyPr lIns="100794" tIns="50397" rIns="100794" bIns="50397" anchor="b"/>
          <a:lstStyle>
            <a:lvl1pPr algn="r" eaLnBrk="1" latinLnBrk="0" hangingPunct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  <a:defRPr kumimoji="0" sz="1300">
                <a:solidFill>
                  <a:schemeClr val="bg2">
                    <a:shade val="50000"/>
                  </a:schemeClr>
                </a:solidFill>
                <a:latin typeface="Arial" charset="0"/>
                <a:ea typeface="+mn-ea"/>
                <a:cs typeface="+mn-cs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6300788" y="6950075"/>
            <a:ext cx="3192462" cy="525463"/>
          </a:xfrm>
          <a:prstGeom prst="rect">
            <a:avLst/>
          </a:prstGeom>
        </p:spPr>
        <p:txBody>
          <a:bodyPr lIns="100794" tIns="50397" rIns="100794" bIns="50397" anchor="b"/>
          <a:lstStyle>
            <a:lvl1pPr eaLnBrk="1" latinLnBrk="0" hangingPunct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  <a:defRPr kumimoji="0" sz="1300">
                <a:solidFill>
                  <a:schemeClr val="bg2">
                    <a:shade val="50000"/>
                  </a:schemeClr>
                </a:solidFill>
                <a:effectLst/>
                <a:latin typeface="Arial" charset="0"/>
                <a:ea typeface="+mn-ea"/>
                <a:cs typeface="+mn-cs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9496425" y="6950075"/>
            <a:ext cx="503238" cy="525463"/>
          </a:xfrm>
          <a:prstGeom prst="rect">
            <a:avLst/>
          </a:prstGeom>
        </p:spPr>
        <p:txBody>
          <a:bodyPr vert="horz" wrap="square" lIns="100794" tIns="50397" rIns="100794" bIns="50397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 sz="1300">
                <a:solidFill>
                  <a:srgbClr val="B5A788"/>
                </a:solidFill>
                <a:ea typeface="+mn-ea"/>
                <a:cs typeface="msmincho" charset="0"/>
              </a:defRPr>
            </a:lvl1pPr>
          </a:lstStyle>
          <a:p>
            <a:pPr>
              <a:defRPr/>
            </a:pPr>
            <a:fld id="{77B1B7D7-D821-4F0E-BB27-C4C6B8A731A3}" type="slidenum">
              <a:rPr lang="en-US" altLang="ru-RU"/>
              <a:pPr>
                <a:defRPr/>
              </a:pPr>
              <a:t>‹#›</a:t>
            </a:fld>
            <a:endParaRPr lang="en-US" altLang="ru-RU">
              <a:solidFill>
                <a:srgbClr val="AAA393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119188" y="0"/>
            <a:ext cx="80962" cy="7559675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64" r:id="rId1"/>
    <p:sldLayoutId id="2147484165" r:id="rId2"/>
    <p:sldLayoutId id="2147484166" r:id="rId3"/>
    <p:sldLayoutId id="2147484167" r:id="rId4"/>
    <p:sldLayoutId id="2147484168" r:id="rId5"/>
    <p:sldLayoutId id="2147484169" r:id="rId6"/>
    <p:sldLayoutId id="2147484170" r:id="rId7"/>
    <p:sldLayoutId id="2147484171" r:id="rId8"/>
    <p:sldLayoutId id="2147484172" r:id="rId9"/>
    <p:sldLayoutId id="2147484173" r:id="rId10"/>
    <p:sldLayoutId id="2147484174" r:id="rId11"/>
    <p:sldLayoutId id="2147484175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7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700">
          <a:solidFill>
            <a:srgbClr val="572314"/>
          </a:solidFill>
          <a:latin typeface="Gill Sans M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700">
          <a:solidFill>
            <a:srgbClr val="572314"/>
          </a:solidFill>
          <a:latin typeface="Gill Sans M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700">
          <a:solidFill>
            <a:srgbClr val="572314"/>
          </a:solidFill>
          <a:latin typeface="Gill Sans M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700">
          <a:solidFill>
            <a:srgbClr val="572314"/>
          </a:solidFill>
          <a:latin typeface="Gill Sans M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700">
          <a:solidFill>
            <a:srgbClr val="572314"/>
          </a:solidFill>
          <a:latin typeface="Gill Sans M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700">
          <a:solidFill>
            <a:srgbClr val="572314"/>
          </a:solidFill>
          <a:latin typeface="Gill Sans M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700">
          <a:solidFill>
            <a:srgbClr val="572314"/>
          </a:solidFill>
          <a:latin typeface="Gill Sans M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700">
          <a:solidFill>
            <a:srgbClr val="572314"/>
          </a:solidFill>
          <a:latin typeface="Gill Sans MT" pitchFamily="34" charset="0"/>
        </a:defRPr>
      </a:lvl9pPr>
      <a:extLst/>
    </p:titleStyle>
    <p:bodyStyle>
      <a:lvl1pPr marL="401638" indent="-311150" algn="l" rtl="0" eaLnBrk="0" fontAlgn="base" hangingPunct="0">
        <a:spcBef>
          <a:spcPts val="663"/>
        </a:spcBef>
        <a:spcAft>
          <a:spcPct val="0"/>
        </a:spcAft>
        <a:buClr>
          <a:schemeClr val="accent1"/>
        </a:buClr>
        <a:buSzPct val="80000"/>
        <a:buFont typeface="Wingdings 2" panose="05020102010507070707" pitchFamily="18" charset="2"/>
        <a:buChar char=""/>
        <a:defRPr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704850" indent="-261938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Font typeface="Verdana" panose="020B0604030504040204" pitchFamily="34" charset="0"/>
        <a:buChar char="◦"/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976313" indent="-250825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anose="05020102010507070707" pitchFamily="18" charset="2"/>
        <a:buChar char="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208088" indent="-190500" algn="l" rtl="0" eaLnBrk="0" fontAlgn="base" hangingPunct="0">
        <a:spcBef>
          <a:spcPct val="20000"/>
        </a:spcBef>
        <a:spcAft>
          <a:spcPct val="0"/>
        </a:spcAft>
        <a:buClr>
          <a:srgbClr val="C32D2E"/>
        </a:buClr>
        <a:buFont typeface="Wingdings 2" panose="05020102010507070707" pitchFamily="18" charset="2"/>
        <a:buChar char="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30338" indent="-200025" algn="l" rtl="0" eaLnBrk="0" fontAlgn="base" hangingPunct="0">
        <a:spcBef>
          <a:spcPct val="20000"/>
        </a:spcBef>
        <a:spcAft>
          <a:spcPct val="0"/>
        </a:spcAft>
        <a:buClr>
          <a:srgbClr val="84AA33"/>
        </a:buClr>
        <a:buFont typeface="Wingdings 2" panose="05020102010507070707" pitchFamily="18" charset="2"/>
        <a:buChar char="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1663106" indent="-201589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1894933" indent="-201589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2116681" indent="-201589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2348507" indent="-201589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garantF1://70088902.85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3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3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3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3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3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3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/>
          <p:cNvSpPr>
            <a:spLocks noGrp="1" noChangeArrowheads="1"/>
          </p:cNvSpPr>
          <p:nvPr>
            <p:ph type="title"/>
          </p:nvPr>
        </p:nvSpPr>
        <p:spPr>
          <a:xfrm>
            <a:off x="2016125" y="827088"/>
            <a:ext cx="7488238" cy="2089150"/>
          </a:xfrm>
        </p:spPr>
        <p:txBody>
          <a:bodyPr tIns="31752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/>
            </a:pPr>
            <a:r>
              <a:rPr lang="ru-RU" sz="2800" dirty="0" smtClean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ru-RU" sz="2800" dirty="0" smtClean="0">
                <a:solidFill>
                  <a:schemeClr val="tx2">
                    <a:satMod val="130000"/>
                  </a:schemeClr>
                </a:solidFill>
              </a:rPr>
            </a:br>
            <a:r>
              <a:rPr lang="en-US" sz="2800" dirty="0" smtClean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en-US" sz="2800" dirty="0" smtClean="0">
                <a:solidFill>
                  <a:schemeClr val="tx2">
                    <a:satMod val="130000"/>
                  </a:schemeClr>
                </a:solidFill>
              </a:rPr>
            </a:br>
            <a:r>
              <a:rPr lang="en-US" sz="28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28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Б</a:t>
            </a:r>
            <a:r>
              <a:rPr lang="en-US" sz="28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ЩЕРОССИЙСКИЙ ПРОФСОЮЗ ОБРАЗОВАНИЯ</a:t>
            </a:r>
            <a:r>
              <a:rPr lang="en-US" sz="28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800" b="1" dirty="0" err="1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Иркутская</a:t>
            </a:r>
            <a:r>
              <a:rPr lang="en-US" sz="28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областная</a:t>
            </a:r>
            <a:r>
              <a:rPr lang="en-US" sz="28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организация</a:t>
            </a:r>
            <a:r>
              <a:rPr lang="ru-RU" sz="28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664007, г. Иркутск,  ул. Декабрьских Событий, д.88                 </a:t>
            </a:r>
            <a:br>
              <a:rPr lang="ru-RU" sz="20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тел. (8-3952) 20-48-38;     факс (8-3952) 20-53-21 </a:t>
            </a:r>
            <a:r>
              <a:rPr lang="ru-RU" sz="28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7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ru-RU" sz="27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7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mail:</a:t>
            </a:r>
            <a:r>
              <a:rPr lang="ru-RU" sz="27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Irkutsk_tk@mail.ru</a:t>
            </a:r>
            <a:br>
              <a:rPr lang="en-US" sz="27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7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www.profedu38.ru</a:t>
            </a:r>
            <a:r>
              <a:rPr lang="ru-RU" sz="4800" b="1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ru-RU" sz="4800" b="1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ru-RU" dirty="0" smtClean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ru-RU" dirty="0" smtClean="0">
                <a:solidFill>
                  <a:schemeClr val="tx2">
                    <a:satMod val="130000"/>
                  </a:schemeClr>
                </a:solidFill>
              </a:rPr>
            </a:br>
            <a:endParaRPr lang="en-US" dirty="0" smtClean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subTitle" idx="4294967295"/>
          </p:nvPr>
        </p:nvSpPr>
        <p:spPr>
          <a:xfrm>
            <a:off x="1111250" y="3351213"/>
            <a:ext cx="8477250" cy="1581150"/>
          </a:xfrm>
        </p:spPr>
        <p:txBody>
          <a:bodyPr tIns="20160" anchor="ctr"/>
          <a:lstStyle/>
          <a:p>
            <a:pPr marL="0" indent="0" algn="ctr" eaLnBrk="1" hangingPunct="1">
              <a:lnSpc>
                <a:spcPct val="95000"/>
              </a:lnSpc>
              <a:buFont typeface="Times New Roman" panose="02020603050405020304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altLang="ru-RU" sz="2800" b="1" smtClean="0">
                <a:latin typeface="Times New Roman" panose="02020603050405020304" pitchFamily="18" charset="0"/>
              </a:rPr>
              <a:t>ИЗБЫТОЧНАЯ ОТЧЕТНОСТЬ УЧИТЕЛЕЙ</a:t>
            </a:r>
          </a:p>
        </p:txBody>
      </p:sp>
      <p:pic>
        <p:nvPicPr>
          <p:cNvPr id="16388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975" y="315913"/>
            <a:ext cx="1055688" cy="148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6389" name="Номер слайда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67AA5F51-0882-4B60-94A5-D47D56AD7758}" type="slidenum">
              <a:rPr lang="en-US" altLang="ru-RU" smtClean="0">
                <a:ea typeface="msmincho"/>
                <a:cs typeface="msmincho"/>
              </a:rPr>
              <a:pPr/>
              <a:t>1</a:t>
            </a:fld>
            <a:endParaRPr lang="en-US" altLang="ru-RU" smtClean="0">
              <a:ea typeface="msmincho"/>
              <a:cs typeface="msmincho"/>
            </a:endParaRPr>
          </a:p>
        </p:txBody>
      </p:sp>
      <p:sp>
        <p:nvSpPr>
          <p:cNvPr id="16390" name="TextBox 1"/>
          <p:cNvSpPr txBox="1">
            <a:spLocks noChangeArrowheads="1"/>
          </p:cNvSpPr>
          <p:nvPr/>
        </p:nvSpPr>
        <p:spPr bwMode="auto">
          <a:xfrm>
            <a:off x="3124200" y="5751513"/>
            <a:ext cx="66246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ru-RU" altLang="ru-RU" b="1" i="1"/>
              <a:t> 2017 г.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/>
          <p:cNvSpPr>
            <a:spLocks noGrp="1" noChangeArrowheads="1"/>
          </p:cNvSpPr>
          <p:nvPr>
            <p:ph type="title"/>
          </p:nvPr>
        </p:nvSpPr>
        <p:spPr>
          <a:xfrm>
            <a:off x="2016125" y="304800"/>
            <a:ext cx="7488238" cy="3260725"/>
          </a:xfrm>
        </p:spPr>
        <p:txBody>
          <a:bodyPr tIns="31752"/>
          <a:lstStyle/>
          <a:p>
            <a:pPr algn="ctr" eaLnBrk="1" fontAlgn="auto" hangingPunct="1">
              <a:spcAft>
                <a:spcPts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/>
            </a:pPr>
            <a:r>
              <a:rPr lang="ru-RU" sz="2800" dirty="0" smtClean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ru-RU" sz="2800" dirty="0" smtClean="0">
                <a:solidFill>
                  <a:schemeClr val="tx2">
                    <a:satMod val="130000"/>
                  </a:schemeClr>
                </a:solidFill>
              </a:rPr>
            </a:br>
            <a:r>
              <a:rPr lang="en-US" sz="2800" dirty="0" smtClean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en-US" sz="2800" dirty="0" smtClean="0">
                <a:solidFill>
                  <a:schemeClr val="tx2">
                    <a:satMod val="130000"/>
                  </a:schemeClr>
                </a:solidFill>
              </a:rPr>
            </a:br>
            <a:r>
              <a:rPr lang="ru-RU" sz="4800" b="1" dirty="0" smtClean="0">
                <a:solidFill>
                  <a:schemeClr val="accent3">
                    <a:lumMod val="50000"/>
                  </a:schemeClr>
                </a:solidFill>
              </a:rPr>
              <a:t/>
            </a:r>
            <a:br>
              <a:rPr lang="ru-RU" sz="4800" b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dirty="0" smtClean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ru-RU" dirty="0" smtClean="0">
                <a:solidFill>
                  <a:schemeClr val="tx2">
                    <a:satMod val="130000"/>
                  </a:schemeClr>
                </a:solidFill>
              </a:rPr>
            </a:br>
            <a:endParaRPr lang="en-US" dirty="0" smtClean="0">
              <a:solidFill>
                <a:schemeClr val="tx2">
                  <a:satMod val="130000"/>
                </a:schemeClr>
              </a:solidFill>
            </a:endParaRPr>
          </a:p>
        </p:txBody>
      </p:sp>
      <p:pic>
        <p:nvPicPr>
          <p:cNvPr id="276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63" y="0"/>
            <a:ext cx="1055687" cy="148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27652" name="Номер слайда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B42EEAF0-EF3D-44B0-8FCE-4792EC7CD1AF}" type="slidenum">
              <a:rPr lang="en-US" altLang="ru-RU" smtClean="0">
                <a:ea typeface="msmincho"/>
                <a:cs typeface="msmincho"/>
              </a:rPr>
              <a:pPr/>
              <a:t>10</a:t>
            </a:fld>
            <a:endParaRPr lang="en-US" altLang="ru-RU" smtClean="0">
              <a:ea typeface="msmincho"/>
              <a:cs typeface="msmincho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584325" y="900113"/>
            <a:ext cx="7416800" cy="50784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indent="446088" algn="just">
              <a:buFont typeface="Wingdings" panose="05000000000000000000" pitchFamily="2" charset="2"/>
              <a:buChar char="ü"/>
              <a:defRPr/>
            </a:pPr>
            <a:r>
              <a:rPr lang="ru-RU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документы, отражающие осуществление текущего контроля успеваемости и промежуточной аттестации обучающихся (журнал и дневник);</a:t>
            </a:r>
          </a:p>
          <a:p>
            <a:pPr indent="446088" algn="just">
              <a:buFont typeface="Wingdings" panose="05000000000000000000" pitchFamily="2" charset="2"/>
              <a:buChar char="ü"/>
              <a:defRPr/>
            </a:pPr>
            <a:r>
              <a:rPr lang="ru-RU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распорядительные акты школы о поощрении обучающихся в соответствии с установленными образовательной организацией видами и условиями поощрения;</a:t>
            </a:r>
          </a:p>
          <a:p>
            <a:pPr indent="446088" algn="just">
              <a:buFont typeface="Wingdings" panose="05000000000000000000" pitchFamily="2" charset="2"/>
              <a:buChar char="ü"/>
              <a:defRPr/>
            </a:pPr>
            <a:r>
              <a:rPr lang="ru-RU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документы об организации социально-психологического тестирования обучающихся в целях раннего выявления незаконного потребления наркотических средств и психотропных веществ;</a:t>
            </a:r>
          </a:p>
          <a:p>
            <a:pPr indent="446088" algn="just">
              <a:buFont typeface="Wingdings" panose="05000000000000000000" pitchFamily="2" charset="2"/>
              <a:buChar char="ü"/>
              <a:defRPr/>
            </a:pPr>
            <a:r>
              <a:rPr lang="ru-RU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бланки документов об образовании и (или) о квалификации, медали "За особые успехи в учении";</a:t>
            </a:r>
          </a:p>
          <a:p>
            <a:pPr indent="446088" algn="just">
              <a:buFont typeface="Wingdings" panose="05000000000000000000" pitchFamily="2" charset="2"/>
              <a:buChar char="ü"/>
              <a:defRPr/>
            </a:pPr>
            <a:r>
              <a:rPr lang="ru-RU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учредительные документы школы: </a:t>
            </a:r>
          </a:p>
          <a:p>
            <a:pPr algn="just">
              <a:defRPr/>
            </a:pPr>
            <a:r>
              <a:rPr lang="ru-RU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     устав, лицензия, свидетельство об аккредитации, свидетельство о постановке на учёт юридического лица в налоговом органе, свидетельство о внесении записи в Единый государственный реестр юридических лиц, свидетельство о государственной регистрации права.</a:t>
            </a:r>
          </a:p>
          <a:p>
            <a:pPr indent="446088" algn="just">
              <a:defRPr/>
            </a:pPr>
            <a:endParaRPr lang="ru-RU" dirty="0"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indent="989013" algn="just">
              <a:defRPr/>
            </a:pPr>
            <a:endParaRPr lang="ru-RU" dirty="0"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Box 5"/>
          <p:cNvSpPr txBox="1">
            <a:spLocks noChangeArrowheads="1"/>
          </p:cNvSpPr>
          <p:nvPr/>
        </p:nvSpPr>
        <p:spPr bwMode="auto">
          <a:xfrm>
            <a:off x="1223963" y="107950"/>
            <a:ext cx="8143875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/>
            <a:endParaRPr lang="ru-RU" altLang="ru-RU" b="1"/>
          </a:p>
          <a:p>
            <a:pPr algn="just"/>
            <a:endParaRPr lang="ru-RU" altLang="ru-RU" b="1"/>
          </a:p>
          <a:p>
            <a:pPr algn="just"/>
            <a:endParaRPr lang="ru-RU" altLang="ru-RU" b="1"/>
          </a:p>
        </p:txBody>
      </p:sp>
      <p:pic>
        <p:nvPicPr>
          <p:cNvPr id="296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00" y="25400"/>
            <a:ext cx="1055688" cy="148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29700" name="Номер слайда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1DC0EB91-511A-4C01-9C4F-4992BB6CFC05}" type="slidenum">
              <a:rPr lang="en-US" altLang="ru-RU" smtClean="0">
                <a:ea typeface="msmincho"/>
                <a:cs typeface="msmincho"/>
              </a:rPr>
              <a:pPr/>
              <a:t>11</a:t>
            </a:fld>
            <a:endParaRPr lang="en-US" altLang="ru-RU" smtClean="0">
              <a:ea typeface="msmincho"/>
              <a:cs typeface="msmincho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584325" y="611188"/>
            <a:ext cx="7704138" cy="71104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i="1" dirty="0">
                <a:ea typeface="+mn-ea"/>
                <a:cs typeface="msmincho" charset="0"/>
              </a:rPr>
              <a:t>Комментарий:</a:t>
            </a:r>
          </a:p>
          <a:p>
            <a:pPr algn="just">
              <a:defRPr/>
            </a:pPr>
            <a:r>
              <a:rPr lang="ru-RU" sz="2000" b="1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       </a:t>
            </a:r>
          </a:p>
          <a:p>
            <a:pPr algn="just">
              <a:defRPr/>
            </a:pPr>
            <a:endParaRPr lang="ru-RU" sz="2000" b="1" dirty="0"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algn="just">
              <a:defRPr/>
            </a:pPr>
            <a:r>
              <a:rPr lang="ru-RU" sz="2400" b="1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Из всего перечня документов, указанных выше</a:t>
            </a:r>
            <a:r>
              <a:rPr lang="ru-RU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, </a:t>
            </a:r>
            <a:r>
              <a:rPr lang="ru-RU" sz="2400" u="sng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в должностные обязанности учителя</a:t>
            </a:r>
            <a:r>
              <a:rPr lang="ru-RU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ru-RU" sz="2400" i="1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в соответствии с Квалификационными характеристиками по должностям работников образования, утв. Приказом </a:t>
            </a:r>
            <a:r>
              <a:rPr lang="ru-RU" sz="2400" i="1" dirty="0" err="1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Минздравсоцразвития</a:t>
            </a:r>
            <a:r>
              <a:rPr lang="ru-RU" sz="2400" i="1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России от  26 августа 2010 г. № 761-н, </a:t>
            </a:r>
            <a:r>
              <a:rPr lang="ru-RU" sz="2400" b="1" u="sng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непосредственно входит </a:t>
            </a:r>
            <a:r>
              <a:rPr lang="ru-RU" sz="2400" b="1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работа:</a:t>
            </a:r>
          </a:p>
          <a:p>
            <a:pPr indent="465138" algn="just">
              <a:buFont typeface="Wingdings" panose="05000000000000000000" pitchFamily="2" charset="2"/>
              <a:buChar char="ü"/>
              <a:defRPr/>
            </a:pPr>
            <a:r>
              <a:rPr lang="ru-RU" sz="2400" b="1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по участию в разработке образовательных программ учебных предметов, курсов, дисциплин (модулей), </a:t>
            </a:r>
          </a:p>
          <a:p>
            <a:pPr indent="465138" algn="just">
              <a:buFont typeface="Wingdings" panose="05000000000000000000" pitchFamily="2" charset="2"/>
              <a:buChar char="ü"/>
              <a:defRPr/>
            </a:pPr>
            <a:r>
              <a:rPr lang="ru-RU" sz="2400" b="1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а также  заполнение документов, отражающих осуществление контрольно-оценочной деятельности - текущего контроля  успеваемости и промежуточной аттестации обучающихся  посредством журнала и дневника.</a:t>
            </a:r>
          </a:p>
          <a:p>
            <a:pPr algn="just">
              <a:defRPr/>
            </a:pPr>
            <a:endParaRPr lang="ru-RU" sz="2400" b="1" dirty="0"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algn="just">
              <a:defRPr/>
            </a:pPr>
            <a:endParaRPr lang="ru-RU" sz="2000" b="1" dirty="0"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>
              <a:defRPr/>
            </a:pPr>
            <a:endParaRPr lang="ru-RU" dirty="0">
              <a:ea typeface="+mn-ea"/>
              <a:cs typeface="msmincho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idx="1"/>
          </p:nvPr>
        </p:nvSpPr>
        <p:spPr>
          <a:xfrm>
            <a:off x="1077913" y="395288"/>
            <a:ext cx="8496300" cy="6723062"/>
          </a:xfrm>
        </p:spPr>
        <p:txBody>
          <a:bodyPr tIns="7938">
            <a:normAutofit/>
          </a:bodyPr>
          <a:lstStyle/>
          <a:p>
            <a:pPr algn="ctr">
              <a:defRPr/>
            </a:pPr>
            <a:r>
              <a:rPr lang="ru-RU" sz="2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 этом, как сказано в Рекомендациях, необходимо учесть следующее:</a:t>
            </a:r>
          </a:p>
          <a:p>
            <a:pPr marL="0" indent="808038" algn="just">
              <a:defRPr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закон «Об образовании в Российской Федерации» </a:t>
            </a:r>
            <a:r>
              <a:rPr lang="ru-RU" sz="22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 предусматривает разработку рабочей программы конкретного учителя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Следовательно, работодатель не вправе требовать от учителя наличия рабочей программы</a:t>
            </a:r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808038" algn="just">
              <a:defRPr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 к содержанию рабочих программ учебных предметов, курсов определены п.19.5 приказа </a:t>
            </a:r>
            <a:r>
              <a:rPr lang="ru-RU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Минобрнауки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России от 06.10.2009 г. № 373 «Об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утверждении и введении в действие федерального государственного образовательного стандарта начального общего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образования«; п. 18.2.2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приказа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Минобрнауки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России от 17 декабря 2010 г. N 1897 "Об утверждении федерального государственного образовательного стандарта основного общего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образования« и п.18.2.2. приказа </a:t>
            </a:r>
            <a:r>
              <a:rPr lang="ru-RU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Минобрнауки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России от 17 мая 2012 г. № 413 «Об утверждении федерального государственного образовательного стандарта общего образования». </a:t>
            </a:r>
          </a:p>
          <a:p>
            <a:pPr marL="90488" indent="0" algn="just">
              <a:buFont typeface="Wingdings 2" panose="05020102010507070707" pitchFamily="18" charset="2"/>
              <a:buNone/>
              <a:defRPr/>
            </a:pPr>
            <a:endPara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0488" indent="0" algn="just">
              <a:buFont typeface="Wingdings 2" panose="05020102010507070707" pitchFamily="18" charset="2"/>
              <a:buNone/>
              <a:defRPr/>
            </a:pP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  <a:hlinkClick r:id="rId3"/>
            </a:endParaRPr>
          </a:p>
          <a:p>
            <a:pPr marL="90488" indent="0" algn="just">
              <a:buFont typeface="Wingdings 2" panose="05020102010507070707" pitchFamily="18" charset="2"/>
              <a:buNone/>
              <a:defRPr/>
            </a:pPr>
            <a:endParaRPr lang="ru-RU" sz="2000" dirty="0">
              <a:hlinkClick r:id="rId3"/>
            </a:endParaRPr>
          </a:p>
          <a:p>
            <a:pPr algn="just">
              <a:defRPr/>
            </a:pPr>
            <a:endPara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723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25" y="203200"/>
            <a:ext cx="1055688" cy="148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30724" name="Номер слайда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368B1C53-B1D7-43E4-9288-7A9FC41FFE8E}" type="slidenum">
              <a:rPr lang="en-US" altLang="ru-RU" smtClean="0">
                <a:ea typeface="msmincho"/>
                <a:cs typeface="msmincho"/>
              </a:rPr>
              <a:pPr/>
              <a:t>12</a:t>
            </a:fld>
            <a:endParaRPr lang="en-US" altLang="ru-RU" smtClean="0">
              <a:ea typeface="msmincho"/>
              <a:cs typeface="msmincho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idx="1"/>
          </p:nvPr>
        </p:nvSpPr>
        <p:spPr>
          <a:xfrm>
            <a:off x="1127125" y="250825"/>
            <a:ext cx="8447088" cy="6867525"/>
          </a:xfrm>
        </p:spPr>
        <p:txBody>
          <a:bodyPr tIns="7938"/>
          <a:lstStyle/>
          <a:p>
            <a:pPr marL="90488" indent="0" algn="ctr">
              <a:buFont typeface="Wingdings 2" panose="05020102010507070707" pitchFamily="18" charset="2"/>
              <a:buNone/>
              <a:defRPr/>
            </a:pPr>
            <a:r>
              <a:rPr lang="ru-RU" alt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РЕКОМЕНДУЕТСЯ</a:t>
            </a:r>
          </a:p>
          <a:p>
            <a:pPr marL="90488" indent="0">
              <a:buFont typeface="Wingdings 2" panose="05020102010507070707" pitchFamily="18" charset="2"/>
              <a:buNone/>
              <a:defRPr/>
            </a:pPr>
            <a:r>
              <a:rPr lang="ru-RU" altLang="ru-RU" sz="2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Руководителям образовательных организаций:</a:t>
            </a:r>
          </a:p>
          <a:p>
            <a:pPr marL="0" indent="587375" algn="just">
              <a:defRPr/>
            </a:pPr>
            <a:r>
              <a:rPr lang="ru-RU" sz="2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предусматривать распределение должностных обязанностей по разработке рабочих программ учебных предметов, курсов, дисциплин (модулей) между несколькими учителями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не включая такие обязанности, например, в трудовые договоры с лицами, впервые поступившими на работу по специальности, в течение первых двух лет после получения ими среднего профессионального или высшего образования;</a:t>
            </a:r>
          </a:p>
          <a:p>
            <a:pPr marL="0" indent="587375" algn="just">
              <a:defRPr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обеспечивать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свободный доступ учителей к утвержденным рабочим программам организации для использования их в работе, в том числе для реализации права на участие в разработке на их основе (например, в ходе апробации) усовершенствованных рабочих программ учебных предметов, курсов, дисциплин (модулей);</a:t>
            </a:r>
          </a:p>
          <a:p>
            <a:pPr marL="0" indent="587375" algn="just">
              <a:defRPr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 не ограничивать при утверждении рабочих программ учебных предметов, курсов, дисциплин (модулей) право учителей на использование как типовых (без необходимости их перепечатки), так и авторских рабочих программ при соответствии их требованиям ФГОС.</a:t>
            </a:r>
          </a:p>
          <a:p>
            <a:pPr>
              <a:defRPr/>
            </a:pPr>
            <a:endParaRPr lang="ru-RU" dirty="0"/>
          </a:p>
          <a:p>
            <a:pPr marL="90488" indent="0">
              <a:buFont typeface="Wingdings 2" panose="05020102010507070707" pitchFamily="18" charset="2"/>
              <a:buNone/>
              <a:defRPr/>
            </a:pPr>
            <a:endParaRPr lang="ru-RU" alt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27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38" y="7938"/>
            <a:ext cx="1055687" cy="148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32772" name="Номер слайда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5F41920C-1612-4457-AB7B-1C3D49D5C954}" type="slidenum">
              <a:rPr lang="en-US" altLang="ru-RU" smtClean="0">
                <a:ea typeface="msmincho"/>
                <a:cs typeface="msmincho"/>
              </a:rPr>
              <a:pPr/>
              <a:t>13</a:t>
            </a:fld>
            <a:endParaRPr lang="en-US" altLang="ru-RU" smtClean="0">
              <a:ea typeface="msmincho"/>
              <a:cs typeface="msmincho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idx="1"/>
          </p:nvPr>
        </p:nvSpPr>
        <p:spPr>
          <a:xfrm>
            <a:off x="1127125" y="250825"/>
            <a:ext cx="8447088" cy="6867525"/>
          </a:xfrm>
        </p:spPr>
        <p:txBody>
          <a:bodyPr tIns="7938"/>
          <a:lstStyle/>
          <a:p>
            <a:pPr marL="90488" indent="0" algn="ctr">
              <a:buFont typeface="Wingdings 2" panose="05020102010507070707" pitchFamily="18" charset="2"/>
              <a:buNone/>
            </a:pPr>
            <a:r>
              <a:rPr lang="ru-RU" altLang="ru-RU" sz="2400" b="1" u="sng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Органы исполнительной власти и организациям дополнительного профессионального образования </a:t>
            </a:r>
          </a:p>
          <a:p>
            <a:pPr marL="90488" indent="0" algn="ctr">
              <a:buFont typeface="Wingdings 2" panose="05020102010507070707" pitchFamily="18" charset="2"/>
              <a:buNone/>
            </a:pPr>
            <a:r>
              <a:rPr lang="ru-RU" altLang="ru-RU" sz="2400" b="1" u="sng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не вправе</a:t>
            </a:r>
          </a:p>
          <a:p>
            <a:pPr marL="90488" indent="0" algn="ctr">
              <a:buFont typeface="Wingdings 2" panose="05020102010507070707" pitchFamily="18" charset="2"/>
              <a:buNone/>
            </a:pPr>
            <a:r>
              <a:rPr lang="ru-RU" altLang="ru-RU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устанавливать обязательную  для использования типовую структуру рабочих программ учебных предметов, курсов, дисциплин (модулей).</a:t>
            </a:r>
          </a:p>
          <a:p>
            <a:pPr marL="90488" indent="0">
              <a:buFont typeface="Wingdings 2" panose="05020102010507070707" pitchFamily="18" charset="2"/>
              <a:buNone/>
            </a:pPr>
            <a:endParaRPr lang="ru-RU" altLang="ru-RU" sz="18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0488" indent="0" algn="ctr">
              <a:buFont typeface="Wingdings 2" panose="05020102010507070707" pitchFamily="18" charset="2"/>
              <a:buNone/>
            </a:pPr>
            <a:r>
              <a:rPr lang="ru-RU" altLang="ru-RU" sz="2000" b="1" u="sng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Органы исполнительной власти субъектов Российской Федерации, осуществляющие переданные Российской Федерацией полномочия в сфере образования (Службы по контролю и надзору)</a:t>
            </a:r>
          </a:p>
          <a:p>
            <a:pPr marL="90488" indent="0" algn="ctr">
              <a:buFont typeface="Wingdings 2" panose="05020102010507070707" pitchFamily="18" charset="2"/>
              <a:buNone/>
            </a:pPr>
            <a:r>
              <a:rPr lang="ru-RU" altLang="ru-RU" sz="2000" u="sng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000" b="1" u="sng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 вправе </a:t>
            </a:r>
          </a:p>
          <a:p>
            <a:pPr marL="90488" indent="0" algn="just">
              <a:buFont typeface="Wingdings 2" panose="05020102010507070707" pitchFamily="18" charset="2"/>
              <a:buNone/>
            </a:pPr>
            <a:r>
              <a:rPr lang="ru-RU" altLang="ru-RU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применять требования о соответствии рабочих программ учебных предметов, курсов, дисциплин (модулей) неким шаблонам (по структуре, количеству и наименованию столбцов, объему и т.д.), </a:t>
            </a:r>
          </a:p>
          <a:p>
            <a:pPr marL="90488" indent="0" algn="ctr">
              <a:buFont typeface="Wingdings 2" panose="05020102010507070707" pitchFamily="18" charset="2"/>
              <a:buNone/>
            </a:pPr>
            <a:r>
              <a:rPr lang="ru-RU" altLang="ru-RU" sz="2000" b="1" u="sng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 должны</a:t>
            </a:r>
          </a:p>
          <a:p>
            <a:pPr marL="90488" indent="0" algn="just">
              <a:buFont typeface="Wingdings 2" panose="05020102010507070707" pitchFamily="18" charset="2"/>
              <a:buNone/>
            </a:pPr>
            <a:r>
              <a:rPr lang="ru-RU" altLang="ru-RU" sz="2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руководствоваться требованиями ФГОС для проведения их качественного (содержательного), а не количественного (формального) анализа.</a:t>
            </a:r>
          </a:p>
          <a:p>
            <a:pPr marL="90488" indent="0">
              <a:buFont typeface="Wingdings 2" panose="05020102010507070707" pitchFamily="18" charset="2"/>
              <a:buNone/>
            </a:pPr>
            <a:endParaRPr lang="ru-RU" altLang="ru-RU" sz="1800" b="1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481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38" y="7938"/>
            <a:ext cx="1055687" cy="148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34820" name="Номер слайда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53E40824-7E91-4B5F-8B4C-9299E2DA1133}" type="slidenum">
              <a:rPr lang="en-US" altLang="ru-RU" smtClean="0">
                <a:ea typeface="msmincho"/>
                <a:cs typeface="msmincho"/>
              </a:rPr>
              <a:pPr/>
              <a:t>14</a:t>
            </a:fld>
            <a:endParaRPr lang="en-US" altLang="ru-RU" smtClean="0">
              <a:ea typeface="msmincho"/>
              <a:cs typeface="msmincho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idx="1"/>
          </p:nvPr>
        </p:nvSpPr>
        <p:spPr>
          <a:xfrm>
            <a:off x="1127125" y="250825"/>
            <a:ext cx="8447088" cy="6867525"/>
          </a:xfrm>
        </p:spPr>
        <p:txBody>
          <a:bodyPr tIns="7938"/>
          <a:lstStyle/>
          <a:p>
            <a:pPr marL="90488" indent="0" algn="ctr">
              <a:buFont typeface="Wingdings 2" panose="05020102010507070707" pitchFamily="18" charset="2"/>
              <a:buNone/>
            </a:pPr>
            <a:r>
              <a:rPr lang="ru-RU" altLang="ru-RU" sz="2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Привлечение учителей к  составлению иных документов, указанных в перечне, осуществляется за дополнительную оплату, размер которой определяется по соглашению сторон и исключительно на добровольной основе с письменного согласия работника.</a:t>
            </a:r>
          </a:p>
          <a:p>
            <a:pPr marL="90488" indent="0" algn="just">
              <a:buFont typeface="Wingdings 2" panose="05020102010507070707" pitchFamily="18" charset="2"/>
              <a:buNone/>
            </a:pPr>
            <a:r>
              <a:rPr lang="ru-RU" altLang="ru-RU" sz="1800" b="1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Комментарий:</a:t>
            </a:r>
            <a:r>
              <a:rPr lang="ru-RU" altLang="ru-RU" sz="18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Составление   иных документов, указанных в перечне,  обеспечиваются работниками из числа административно-управленческого персонала (непосредственно руководитель, его заместители, главный бухгалтер), а также специалисты по кадрам, документоведы, и т.д. Оформление по правилам ст. 60.2. Трудового кодекса Российской Федерации в порядке совмещения профессий (должностей), исполнение обязанностей временно отсутствующего работника, расширение зон обслуживания, увеличение объема  работы.</a:t>
            </a:r>
          </a:p>
          <a:p>
            <a:pPr marL="90488" indent="0" algn="just">
              <a:buFont typeface="Wingdings 2" panose="05020102010507070707" pitchFamily="18" charset="2"/>
              <a:buNone/>
            </a:pPr>
            <a:r>
              <a:rPr lang="ru-RU" altLang="ru-RU" sz="18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Коллективный договор разрабатывается по правилам Трудового кодекса Российской Федерации  комиссией из числа представителей работодателя и работников (первичной профсоюзной организации);</a:t>
            </a:r>
          </a:p>
          <a:p>
            <a:pPr marL="90488" indent="0" algn="just">
              <a:buFont typeface="Wingdings 2" panose="05020102010507070707" pitchFamily="18" charset="2"/>
              <a:buNone/>
            </a:pPr>
            <a:r>
              <a:rPr lang="ru-RU" altLang="ru-RU" sz="18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Правила внутреннего трудового распорядка – локальный нормативный акт, который разрабатывается также органом управления образовательной организации  и направляется для учета мнения представительного органа работников – выборного органа первичной профсоюзной организации. Учителя  участвуют в этой работе в качестве членов соответствующего выборного органа первичной профсоюзной организации (рассматривается как общественная работа).</a:t>
            </a:r>
          </a:p>
        </p:txBody>
      </p:sp>
      <p:pic>
        <p:nvPicPr>
          <p:cNvPr id="3686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38" y="7938"/>
            <a:ext cx="1055687" cy="148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36868" name="Номер слайда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A423F786-FD22-4B7A-88D4-EAAB61104438}" type="slidenum">
              <a:rPr lang="en-US" altLang="ru-RU" smtClean="0">
                <a:ea typeface="msmincho"/>
                <a:cs typeface="msmincho"/>
              </a:rPr>
              <a:pPr/>
              <a:t>15</a:t>
            </a:fld>
            <a:endParaRPr lang="en-US" altLang="ru-RU" smtClean="0">
              <a:ea typeface="msmincho"/>
              <a:cs typeface="msmincho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idx="1"/>
          </p:nvPr>
        </p:nvSpPr>
        <p:spPr>
          <a:xfrm>
            <a:off x="1127125" y="250825"/>
            <a:ext cx="8447088" cy="6867525"/>
          </a:xfrm>
        </p:spPr>
        <p:txBody>
          <a:bodyPr tIns="7938"/>
          <a:lstStyle/>
          <a:p>
            <a:pPr marL="90488" indent="0" algn="ctr">
              <a:buFont typeface="Wingdings 2" panose="05020102010507070707" pitchFamily="18" charset="2"/>
              <a:buNone/>
              <a:defRPr/>
            </a:pPr>
            <a:r>
              <a:rPr lang="ru-RU" altLang="ru-RU" sz="2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Руководителям образовательных организаций</a:t>
            </a:r>
          </a:p>
          <a:p>
            <a:pPr marL="90488" indent="0" algn="ctr">
              <a:buFont typeface="Wingdings 2" panose="05020102010507070707" pitchFamily="18" charset="2"/>
              <a:buNone/>
              <a:defRPr/>
            </a:pPr>
            <a:r>
              <a:rPr lang="ru-RU" altLang="ru-RU" sz="2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altLang="ru-RU" sz="2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екомендуется:</a:t>
            </a:r>
          </a:p>
          <a:p>
            <a:pPr marL="90488" indent="0">
              <a:buFont typeface="Wingdings 2" panose="05020102010507070707" pitchFamily="18" charset="2"/>
              <a:buNone/>
              <a:defRPr/>
            </a:pPr>
            <a:endParaRPr lang="ru-RU" altLang="ru-RU" sz="24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§"/>
              <a:defRPr/>
            </a:pPr>
            <a:r>
              <a:rPr lang="ru-RU" alt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alt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ктуализировать и утвердить на уровне школ номенклатуры дел (документов) по срокам их оборота и хранения, с определением ответственных должностных лиц;</a:t>
            </a:r>
          </a:p>
          <a:p>
            <a:pPr algn="just">
              <a:buFont typeface="Wingdings" panose="05000000000000000000" pitchFamily="2" charset="2"/>
              <a:buChar char="§"/>
              <a:defRPr/>
            </a:pPr>
            <a:r>
              <a:rPr lang="ru-RU" alt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alt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сключить дублирование документов и информации на электронных и бумажных носителях </a:t>
            </a:r>
          </a:p>
          <a:p>
            <a:pPr marL="90488" indent="0">
              <a:buFont typeface="Wingdings 2" panose="05020102010507070707" pitchFamily="18" charset="2"/>
              <a:buNone/>
              <a:defRPr/>
            </a:pPr>
            <a:endParaRPr lang="ru-RU" altLang="ru-RU" sz="2400" b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endParaRPr lang="ru-RU" dirty="0"/>
          </a:p>
          <a:p>
            <a:pPr marL="90488" indent="0">
              <a:buFont typeface="Wingdings 2" panose="05020102010507070707" pitchFamily="18" charset="2"/>
              <a:buNone/>
              <a:defRPr/>
            </a:pPr>
            <a:endParaRPr lang="ru-RU" alt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891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38" y="7938"/>
            <a:ext cx="1055687" cy="148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38916" name="Номер слайда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FBE4E140-D3A0-40C6-B161-E80FF5FD2985}" type="slidenum">
              <a:rPr lang="en-US" altLang="ru-RU" smtClean="0">
                <a:ea typeface="msmincho"/>
                <a:cs typeface="msmincho"/>
              </a:rPr>
              <a:pPr/>
              <a:t>16</a:t>
            </a:fld>
            <a:endParaRPr lang="en-US" altLang="ru-RU" smtClean="0">
              <a:ea typeface="msmincho"/>
              <a:cs typeface="msmincho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idx="1"/>
          </p:nvPr>
        </p:nvSpPr>
        <p:spPr>
          <a:xfrm>
            <a:off x="1127125" y="250825"/>
            <a:ext cx="8447088" cy="6867525"/>
          </a:xfrm>
        </p:spPr>
        <p:txBody>
          <a:bodyPr tIns="7938"/>
          <a:lstStyle/>
          <a:p>
            <a:pPr marL="90488" indent="0" algn="ctr">
              <a:buFont typeface="Wingdings 2" panose="05020102010507070707" pitchFamily="18" charset="2"/>
              <a:buNone/>
            </a:pPr>
            <a:r>
              <a:rPr lang="ru-RU" altLang="ru-RU" sz="2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Заполнение учителями документов, отчетности, связанной с осуществлением  должностных обязанностей по обучению и воспитанию</a:t>
            </a:r>
          </a:p>
          <a:p>
            <a:pPr marL="90488" indent="0" algn="just">
              <a:buFont typeface="Wingdings 2" panose="05020102010507070707" pitchFamily="18" charset="2"/>
              <a:buNone/>
            </a:pPr>
            <a:r>
              <a:rPr lang="ru-RU" altLang="ru-RU" sz="2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ч.6 ст.47 Федерального закона «Об образовании в Российской Федерации» определены виды работ, которые включены в рабочее время педагогических работников в </a:t>
            </a:r>
            <a:r>
              <a:rPr lang="ru-RU" altLang="ru-RU" sz="2400" b="1" u="sng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зависимости от должности</a:t>
            </a:r>
            <a:r>
              <a:rPr lang="ru-RU" altLang="ru-RU" sz="2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90488" indent="0" algn="just">
              <a:buFont typeface="Wingdings 2" panose="05020102010507070707" pitchFamily="18" charset="2"/>
              <a:buNone/>
            </a:pPr>
            <a:r>
              <a:rPr lang="ru-RU" altLang="ru-RU" sz="1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учебная (преподавательская) и воспитательная работа, </a:t>
            </a:r>
            <a:r>
              <a:rPr lang="ru-RU" altLang="ru-RU" sz="18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том числе </a:t>
            </a:r>
            <a:r>
              <a:rPr lang="ru-RU" altLang="ru-RU" sz="1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практическая подготовка обучающихся, индивидуальная работа с обучающимися, научная, творческая и исследовательская работа, а также другая педагогическая работа, предусмотренная трудовыми (должностными) обязанностями и (или) индивидуальным планом, - методическая, подготовительная, организационная, диагностическая, работа по ведению мониторинга, работа, предусмотренная планами воспитательных, физкультурно-оздоровительных, спортивных, творческих и иных мероприятий, проводимых с обучающимися. Конкретные трудовые (должностные) обязанности педагогических работников определяются трудовыми договорами (служебными контрактами) и должностными инструкциями. </a:t>
            </a:r>
          </a:p>
          <a:p>
            <a:pPr marL="90488" indent="0" algn="just">
              <a:buFont typeface="Wingdings 2" panose="05020102010507070707" pitchFamily="18" charset="2"/>
              <a:buNone/>
            </a:pPr>
            <a:endParaRPr lang="ru-RU" altLang="ru-RU" sz="2400" b="1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096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38" y="7938"/>
            <a:ext cx="1055687" cy="148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40964" name="Номер слайда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583F8695-4934-4EC6-9ED2-1A94D7B1C4DD}" type="slidenum">
              <a:rPr lang="en-US" altLang="ru-RU" smtClean="0">
                <a:ea typeface="msmincho"/>
                <a:cs typeface="msmincho"/>
              </a:rPr>
              <a:pPr/>
              <a:t>17</a:t>
            </a:fld>
            <a:endParaRPr lang="en-US" altLang="ru-RU" smtClean="0">
              <a:ea typeface="msmincho"/>
              <a:cs typeface="msmincho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idx="1"/>
          </p:nvPr>
        </p:nvSpPr>
        <p:spPr>
          <a:xfrm>
            <a:off x="1127125" y="250825"/>
            <a:ext cx="8447088" cy="6867525"/>
          </a:xfrm>
        </p:spPr>
        <p:txBody>
          <a:bodyPr tIns="7938"/>
          <a:lstStyle/>
          <a:p>
            <a:pPr marL="90488" indent="0" algn="just">
              <a:buFont typeface="Wingdings 2" panose="05020102010507070707" pitchFamily="18" charset="2"/>
              <a:buNone/>
            </a:pPr>
            <a:endParaRPr lang="ru-RU" altLang="ru-RU" sz="2400" b="1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0488" indent="0" algn="just">
              <a:buFont typeface="Wingdings 2" panose="05020102010507070707" pitchFamily="18" charset="2"/>
              <a:buNone/>
            </a:pPr>
            <a:endParaRPr lang="ru-RU" altLang="ru-RU" sz="2400" b="1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0488" indent="0" algn="just">
              <a:buFont typeface="Wingdings 2" panose="05020102010507070707" pitchFamily="18" charset="2"/>
              <a:buNone/>
            </a:pPr>
            <a:r>
              <a:rPr lang="ru-RU" altLang="ru-RU" sz="2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Исходя из этого, </a:t>
            </a:r>
            <a:r>
              <a:rPr lang="ru-RU" altLang="ru-RU" sz="2400" b="1" u="sng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выполнение работы,  не являющейся педагогической </a:t>
            </a:r>
            <a:r>
              <a:rPr lang="ru-RU" altLang="ru-RU" sz="2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altLang="ru-RU" sz="2400" b="1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например, </a:t>
            </a:r>
            <a:r>
              <a:rPr lang="ru-RU" altLang="ru-RU" sz="2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сбор и (или) обработка информации о несовершеннолетних лицах, проживающих на территории микрорайона) и составление связанных с нею видов отчетной документации </a:t>
            </a:r>
            <a:r>
              <a:rPr lang="ru-RU" altLang="ru-RU" sz="2400" b="1" u="sng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 входят в рабочее время педагогических работников, в том числе учителей</a:t>
            </a:r>
            <a:r>
              <a:rPr lang="ru-RU" altLang="ru-RU" sz="2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90488" indent="0" algn="ctr">
              <a:buFont typeface="Wingdings 2" panose="05020102010507070707" pitchFamily="18" charset="2"/>
              <a:buNone/>
            </a:pPr>
            <a:r>
              <a:rPr lang="ru-RU" altLang="ru-RU" sz="2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Следовательно, </a:t>
            </a:r>
          </a:p>
          <a:p>
            <a:pPr marL="90488" indent="0" algn="ctr">
              <a:buFont typeface="Wingdings 2" panose="05020102010507070707" pitchFamily="18" charset="2"/>
              <a:buNone/>
            </a:pPr>
            <a:r>
              <a:rPr lang="ru-RU" altLang="ru-RU" sz="2400" b="1" u="sng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такая работа может выполняться только на добровольной основе, то есть с письменного согласия работника и за дополнительную плату</a:t>
            </a:r>
          </a:p>
        </p:txBody>
      </p:sp>
      <p:pic>
        <p:nvPicPr>
          <p:cNvPr id="4301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38" y="7938"/>
            <a:ext cx="1055687" cy="148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43012" name="Номер слайда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822AB940-973E-4485-BA66-9630953EC8EF}" type="slidenum">
              <a:rPr lang="en-US" altLang="ru-RU" smtClean="0">
                <a:ea typeface="msmincho"/>
                <a:cs typeface="msmincho"/>
              </a:rPr>
              <a:pPr/>
              <a:t>18</a:t>
            </a:fld>
            <a:endParaRPr lang="en-US" altLang="ru-RU" smtClean="0">
              <a:ea typeface="msmincho"/>
              <a:cs typeface="msmincho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idx="1"/>
          </p:nvPr>
        </p:nvSpPr>
        <p:spPr>
          <a:xfrm>
            <a:off x="1127125" y="250825"/>
            <a:ext cx="8447088" cy="6867525"/>
          </a:xfrm>
        </p:spPr>
        <p:txBody>
          <a:bodyPr tIns="7938"/>
          <a:lstStyle/>
          <a:p>
            <a:pPr marL="90488" indent="0" algn="just">
              <a:buFont typeface="Wingdings 2" panose="05020102010507070707" pitchFamily="18" charset="2"/>
              <a:buNone/>
              <a:defRPr/>
            </a:pPr>
            <a:endParaRPr lang="ru-RU" alt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0488" indent="0" algn="ctr">
              <a:buFont typeface="Wingdings 2" panose="05020102010507070707" pitchFamily="18" charset="2"/>
              <a:buNone/>
              <a:defRPr/>
            </a:pPr>
            <a:r>
              <a:rPr lang="ru-RU" alt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РЕКОМЕНДУЕТСЯ</a:t>
            </a:r>
          </a:p>
          <a:p>
            <a:pPr marL="90488" indent="0" algn="ctr">
              <a:buFont typeface="Wingdings 2" panose="05020102010507070707" pitchFamily="18" charset="2"/>
              <a:buNone/>
              <a:defRPr/>
            </a:pPr>
            <a: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органам исполнительной власти субъектов Российской Федерации, осуществляющим государственное управление в сфере образования (министерствам образования),  </a:t>
            </a:r>
          </a:p>
          <a:p>
            <a:pPr marL="90488" indent="0" algn="ctr">
              <a:buFont typeface="Wingdings 2" panose="05020102010507070707" pitchFamily="18" charset="2"/>
              <a:buNone/>
              <a:defRPr/>
            </a:pPr>
            <a: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руководителям образовательных организаций</a:t>
            </a:r>
          </a:p>
          <a:p>
            <a:pPr marL="90488" indent="0" algn="ctr">
              <a:buFont typeface="Wingdings 2" panose="05020102010507070707" pitchFamily="18" charset="2"/>
              <a:buNone/>
              <a:defRPr/>
            </a:pPr>
            <a:r>
              <a:rPr lang="ru-RU" alt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Исключить </a:t>
            </a:r>
            <a: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практику запроса у учителей:</a:t>
            </a:r>
          </a:p>
          <a:p>
            <a:pPr marL="0" indent="492125" algn="just">
              <a:buFont typeface="Wingdings" panose="05000000000000000000" pitchFamily="2" charset="2"/>
              <a:buChar char="ü"/>
              <a:defRPr/>
            </a:pPr>
            <a:r>
              <a:rPr lang="ru-RU" alt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конспектов  и (или) диагностических карт уроков;</a:t>
            </a:r>
          </a:p>
          <a:p>
            <a:pPr marL="0" indent="492125" algn="just">
              <a:buFont typeface="Wingdings" panose="05000000000000000000" pitchFamily="2" charset="2"/>
              <a:buChar char="ü"/>
              <a:defRPr/>
            </a:pPr>
            <a: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планов подготовки к государственной итоговой аттестации, отчетов об их выполнении, и т.п.</a:t>
            </a:r>
          </a:p>
          <a:p>
            <a:pPr marL="90488" indent="0" algn="ctr">
              <a:buFont typeface="Wingdings 2" panose="05020102010507070707" pitchFamily="18" charset="2"/>
              <a:buNone/>
              <a:defRPr/>
            </a:pPr>
            <a:r>
              <a:rPr lang="ru-RU" alt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указанные выше материалы являются рабочим инструментарием учителя ( в связи с чем нет оснований требовать их составления), а не отчетной документацией, составление которой предусмотрено должностными обязанностями</a:t>
            </a:r>
          </a:p>
        </p:txBody>
      </p:sp>
      <p:pic>
        <p:nvPicPr>
          <p:cNvPr id="4505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38" y="7938"/>
            <a:ext cx="1055687" cy="148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45060" name="Номер слайда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B5F6E587-ED71-4AD9-94AA-F36F5C054431}" type="slidenum">
              <a:rPr lang="en-US" altLang="ru-RU" smtClean="0">
                <a:ea typeface="msmincho"/>
                <a:cs typeface="msmincho"/>
              </a:rPr>
              <a:pPr/>
              <a:t>19</a:t>
            </a:fld>
            <a:endParaRPr lang="en-US" altLang="ru-RU" smtClean="0">
              <a:ea typeface="msmincho"/>
              <a:cs typeface="msmincho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4688" y="280988"/>
            <a:ext cx="7675562" cy="649287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История вопроса: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843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77788"/>
            <a:ext cx="1055687" cy="148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8436" name="Номер слайда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72B98C00-8A7E-4EB0-A85A-1B3173680883}" type="slidenum">
              <a:rPr lang="en-US" altLang="ru-RU" smtClean="0">
                <a:ea typeface="msmincho"/>
                <a:cs typeface="msmincho"/>
              </a:rPr>
              <a:pPr/>
              <a:t>2</a:t>
            </a:fld>
            <a:endParaRPr lang="en-US" altLang="ru-RU" smtClean="0">
              <a:ea typeface="msmincho"/>
              <a:cs typeface="msmincho"/>
            </a:endParaRPr>
          </a:p>
        </p:txBody>
      </p:sp>
      <p:sp>
        <p:nvSpPr>
          <p:cNvPr id="18437" name="TextBox 2"/>
          <p:cNvSpPr txBox="1">
            <a:spLocks noChangeArrowheads="1"/>
          </p:cNvSpPr>
          <p:nvPr/>
        </p:nvSpPr>
        <p:spPr bwMode="auto">
          <a:xfrm>
            <a:off x="1295400" y="755650"/>
            <a:ext cx="8201025" cy="5940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/>
            <a:r>
              <a:rPr lang="ru-RU" altLang="ru-RU" sz="2000" b="1">
                <a:latin typeface="Times New Roman" panose="02020603050405020304" pitchFamily="18" charset="0"/>
                <a:cs typeface="Times New Roman" panose="02020603050405020304" pitchFamily="18" charset="0"/>
              </a:rPr>
              <a:t>Заседание Государственного совета по вопросам совершенствования системы общего образования под председательством В.В.Путина, Президента Российской Федерации,  23 декабря 2015 г.</a:t>
            </a:r>
          </a:p>
          <a:p>
            <a:pPr algn="just"/>
            <a:r>
              <a:rPr lang="ru-RU" altLang="ru-RU" sz="2000" b="1"/>
              <a:t> </a:t>
            </a:r>
            <a:r>
              <a:rPr lang="ru-RU" altLang="ru-RU" sz="2000" b="1" u="sng">
                <a:latin typeface="Times New Roman" panose="02020603050405020304" pitchFamily="18" charset="0"/>
                <a:cs typeface="Times New Roman" panose="02020603050405020304" pitchFamily="18" charset="0"/>
              </a:rPr>
              <a:t>на котором  наряду с предложением </a:t>
            </a:r>
            <a:r>
              <a:rPr lang="ru-RU" altLang="ru-RU" sz="2000" b="1">
                <a:latin typeface="Times New Roman" panose="02020603050405020304" pitchFamily="18" charset="0"/>
                <a:cs typeface="Times New Roman" panose="02020603050405020304" pitchFamily="18" charset="0"/>
              </a:rPr>
              <a:t>о создании  общенациональной системы  профессионального роста учителей и в связи с этим внедрения современных программ подготовки и повышения квалификации педагогов, внедрения эффективного механизма материального и морального поощрения качественного, творческого учительского труда, создания стимулов к развитию, к непрерывному профессиональному росту, системы оценки квалификаций, качества  результатов труда учителя,  </a:t>
            </a:r>
            <a:r>
              <a:rPr lang="ru-RU" altLang="ru-RU" sz="2000" b="1" u="sng">
                <a:latin typeface="Times New Roman" panose="02020603050405020304" pitchFamily="18" charset="0"/>
                <a:cs typeface="Times New Roman" panose="02020603050405020304" pitchFamily="18" charset="0"/>
              </a:rPr>
              <a:t>В.В.Путин предложил «максимально сократить административную, бумажную нагрузку на педагогов  и образовательные организации в целом», согласился с мнением рабочей группы Госсовета о том, «чтобы бюрократическую, отчетную работу взяли на себя прежде всего учредители школ. В большинстве случаев ими являются муниципальные, а также региональные организации органов власти. Я полностью согласен с этим предложением наших коллег»</a:t>
            </a:r>
          </a:p>
          <a:p>
            <a:pPr algn="just"/>
            <a:endParaRPr lang="ru-RU" altLang="ru-RU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idx="1"/>
          </p:nvPr>
        </p:nvSpPr>
        <p:spPr>
          <a:xfrm>
            <a:off x="1127125" y="250825"/>
            <a:ext cx="8447088" cy="6867525"/>
          </a:xfrm>
        </p:spPr>
        <p:txBody>
          <a:bodyPr tIns="7938"/>
          <a:lstStyle/>
          <a:p>
            <a:pPr marL="0" indent="492125" algn="ctr">
              <a:buFont typeface="Arial" panose="020B0604020202020204" pitchFamily="34" charset="0"/>
              <a:buChar char="•"/>
              <a:defRPr/>
            </a:pPr>
            <a:r>
              <a:rPr lang="ru-RU" alt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Заполнение учителями документов, отчетности, связанной с осуществлением  должностных обязанностей по обучению и воспитанию</a:t>
            </a:r>
          </a:p>
          <a:p>
            <a:pPr marL="90488" indent="0" algn="just">
              <a:buFont typeface="Wingdings 2" panose="05020102010507070707" pitchFamily="18" charset="2"/>
              <a:buNone/>
              <a:defRPr/>
            </a:pPr>
            <a:endParaRPr lang="ru-RU" alt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0488" indent="0" algn="just">
              <a:buFont typeface="Wingdings 2" panose="05020102010507070707" pitchFamily="18" charset="2"/>
              <a:buNone/>
              <a:defRPr/>
            </a:pPr>
            <a:r>
              <a:rPr lang="ru-RU" alt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рамках осуществления контрольно-оценочной деятельности в образовательном процессе с использованием </a:t>
            </a:r>
            <a: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современных способов оценивания в условиях информационно-коммуникационных технологий:</a:t>
            </a:r>
          </a:p>
          <a:p>
            <a:pPr marL="90488" indent="0" algn="just">
              <a:buFont typeface="Wingdings 2" panose="05020102010507070707" pitchFamily="18" charset="2"/>
              <a:buNone/>
              <a:defRPr/>
            </a:pPr>
            <a:r>
              <a:rPr lang="ru-RU" alt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ведение электронных форм документации, в том числе электронного журнала и дневников  обучающихся.</a:t>
            </a:r>
          </a:p>
          <a:p>
            <a:pPr marL="90488" indent="0" algn="just">
              <a:buFont typeface="Wingdings 2" panose="05020102010507070707" pitchFamily="18" charset="2"/>
              <a:buNone/>
              <a:defRPr/>
            </a:pPr>
            <a:endParaRPr lang="ru-RU" alt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0488" indent="0" algn="just">
              <a:buFont typeface="Wingdings 2" panose="05020102010507070707" pitchFamily="18" charset="2"/>
              <a:buNone/>
              <a:defRPr/>
            </a:pPr>
            <a:endParaRPr lang="ru-RU" alt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710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38" y="7938"/>
            <a:ext cx="1055687" cy="148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47108" name="Номер слайда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D3F54522-7854-4452-BCF7-9CA8609CD40F}" type="slidenum">
              <a:rPr lang="en-US" altLang="ru-RU" smtClean="0">
                <a:ea typeface="msmincho"/>
                <a:cs typeface="msmincho"/>
              </a:rPr>
              <a:pPr/>
              <a:t>20</a:t>
            </a:fld>
            <a:endParaRPr lang="en-US" altLang="ru-RU" smtClean="0">
              <a:ea typeface="msmincho"/>
              <a:cs typeface="msmincho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idx="1"/>
          </p:nvPr>
        </p:nvSpPr>
        <p:spPr>
          <a:xfrm>
            <a:off x="1127125" y="250825"/>
            <a:ext cx="8447088" cy="6867525"/>
          </a:xfrm>
        </p:spPr>
        <p:txBody>
          <a:bodyPr tIns="7938"/>
          <a:lstStyle/>
          <a:p>
            <a:pPr marL="90488" indent="0" algn="ctr">
              <a:buFont typeface="Wingdings 2" panose="05020102010507070707" pitchFamily="18" charset="2"/>
              <a:buNone/>
              <a:defRPr/>
            </a:pPr>
            <a:r>
              <a:rPr lang="ru-RU" alt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 ведении электронного журнала и дневников обучающихся </a:t>
            </a:r>
          </a:p>
          <a:p>
            <a:pPr marL="0" indent="0" algn="ctr">
              <a:buFont typeface="Wingdings 2" panose="05020102010507070707" pitchFamily="18" charset="2"/>
              <a:buNone/>
              <a:defRPr/>
            </a:pPr>
            <a:r>
              <a:rPr lang="ru-RU" altLang="ru-RU" sz="2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органам исполнительной власти и руководителям организаций предлагается</a:t>
            </a:r>
            <a:r>
              <a:rPr lang="ru-RU" alt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 algn="just">
              <a:buFont typeface="Wingdings 2" panose="05020102010507070707" pitchFamily="18" charset="2"/>
              <a:buNone/>
              <a:defRPr/>
            </a:pPr>
            <a:r>
              <a:rPr lang="ru-RU" alt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исключить </a:t>
            </a:r>
            <a:r>
              <a:rPr lang="ru-RU" alt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практику дублирования ведения электронных и бумажных журналов и дневников, т.к. полный перевод в электронный вид должен  был завершиться к 1 января 2014 г.;</a:t>
            </a:r>
          </a:p>
          <a:p>
            <a:pPr marL="0" indent="0" algn="just">
              <a:buFont typeface="Wingdings 2" panose="05020102010507070707" pitchFamily="18" charset="2"/>
              <a:buNone/>
              <a:defRPr/>
            </a:pPr>
            <a:r>
              <a:rPr lang="ru-RU" alt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учесть,</a:t>
            </a:r>
            <a:r>
              <a:rPr lang="ru-RU" alt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что ведение электронных журналов и дневников обучающихся может быть включено в должностные обязанности учителя только в рамках осуществления контрольно-оценочной деятельности, в связи с чем в государственное (муниципальное) задание (заказ) не могут быть включены иные виды деятельности учителей;</a:t>
            </a:r>
          </a:p>
          <a:p>
            <a:pPr marL="0" indent="0" algn="just">
              <a:buFont typeface="Wingdings 2" panose="05020102010507070707" pitchFamily="18" charset="2"/>
              <a:buNone/>
              <a:defRPr/>
            </a:pPr>
            <a:r>
              <a:rPr lang="ru-RU" alt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исключить</a:t>
            </a:r>
            <a:r>
              <a:rPr lang="ru-RU" alt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требование об обязательном ведении учителями вспомогательных рубрик электронного журнала и дневников обучающихся, например, предполагающих возможность подготовки ответов в электронной форме на обращения родителей (законных представителей), размещение комментариев к каждой оценке успеваемости, и т.д., </a:t>
            </a:r>
            <a:r>
              <a:rPr lang="ru-RU" altLang="ru-RU" sz="18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т.к., осуществление иной связи учителя с родителями (законными представителями) не требует обязательного использования учителем ИКТ;</a:t>
            </a:r>
          </a:p>
          <a:p>
            <a:pPr marL="0" indent="0" algn="just">
              <a:buFont typeface="Wingdings 2" panose="05020102010507070707" pitchFamily="18" charset="2"/>
              <a:buNone/>
              <a:defRPr/>
            </a:pPr>
            <a:r>
              <a:rPr lang="ru-RU" altLang="ru-RU" sz="2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 требовать </a:t>
            </a:r>
            <a:r>
              <a:rPr lang="ru-RU" alt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выставления оценок успеваемости в электронный журнал и дневники обучающихся в день проведения соответствующих уроков (без учета времени, необходимого на проверку письменных работ, а также возможных технических сбоев и технических неполадок</a:t>
            </a:r>
            <a:r>
              <a:rPr lang="ru-RU" alt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alt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т.е., установить </a:t>
            </a:r>
            <a:r>
              <a:rPr lang="ru-RU" alt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адекватные для соблюдения учителями сроки выставления ими оценок успеваемости, например, 3 – 7 календарных дней, но не позднее даты проведения промежуточной аттестации</a:t>
            </a:r>
          </a:p>
          <a:p>
            <a:pPr marL="0" indent="0" algn="just">
              <a:buFont typeface="Wingdings 2" panose="05020102010507070707" pitchFamily="18" charset="2"/>
              <a:buNone/>
              <a:defRPr/>
            </a:pPr>
            <a:endParaRPr lang="ru-RU" alt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915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38" y="7938"/>
            <a:ext cx="1055687" cy="148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49156" name="Номер слайда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4EE7142F-A457-4051-BEA6-BD2405FEEB69}" type="slidenum">
              <a:rPr lang="en-US" altLang="ru-RU" smtClean="0">
                <a:ea typeface="msmincho"/>
                <a:cs typeface="msmincho"/>
              </a:rPr>
              <a:pPr/>
              <a:t>21</a:t>
            </a:fld>
            <a:endParaRPr lang="en-US" altLang="ru-RU" smtClean="0">
              <a:ea typeface="msmincho"/>
              <a:cs typeface="msmincho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idx="1"/>
          </p:nvPr>
        </p:nvSpPr>
        <p:spPr>
          <a:xfrm>
            <a:off x="1127125" y="250825"/>
            <a:ext cx="8447088" cy="6867525"/>
          </a:xfrm>
        </p:spPr>
        <p:txBody>
          <a:bodyPr tIns="7938"/>
          <a:lstStyle/>
          <a:p>
            <a:pPr marL="0" indent="314325" algn="ctr">
              <a:buFont typeface="Arial" panose="020B0604020202020204" pitchFamily="34" charset="0"/>
              <a:buChar char="•"/>
              <a:defRPr/>
            </a:pPr>
            <a:r>
              <a:rPr lang="ru-RU" alt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Заполнение учителями документов, отчетности, связанной с осуществлением  должностных обязанностей по обучению и воспитанию</a:t>
            </a:r>
          </a:p>
          <a:p>
            <a:pPr marL="90488" indent="0" algn="ctr">
              <a:buFont typeface="Wingdings 2" panose="05020102010507070707" pitchFamily="18" charset="2"/>
              <a:buNone/>
              <a:defRPr/>
            </a:pPr>
            <a: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рамках сокращения отчетности, </a:t>
            </a:r>
            <a:r>
              <a:rPr lang="ru-RU" alt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связанной с выполнением должностной обязанностью учителя по участию в  деятельности педагогического совета и методических объединений,</a:t>
            </a:r>
          </a:p>
          <a:p>
            <a:pPr marL="90488" indent="0" algn="ctr">
              <a:buFont typeface="Wingdings 2" panose="05020102010507070707" pitchFamily="18" charset="2"/>
              <a:buNone/>
              <a:defRPr/>
            </a:pPr>
            <a:r>
              <a:rPr lang="ru-RU" altLang="ru-RU" sz="2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органам исполнительной власти и руководителям организаций </a:t>
            </a:r>
            <a:r>
              <a:rPr lang="ru-RU" alt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необходимо:</a:t>
            </a:r>
          </a:p>
          <a:p>
            <a:pPr marL="90488" indent="0" algn="just">
              <a:buFont typeface="Wingdings 2" panose="05020102010507070707" pitchFamily="18" charset="2"/>
              <a:buNone/>
              <a:defRPr/>
            </a:pPr>
            <a:r>
              <a:rPr lang="ru-RU" alt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исключить </a:t>
            </a:r>
            <a:r>
              <a:rPr lang="ru-RU" alt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практику запроса у учителей </a:t>
            </a:r>
            <a:r>
              <a:rPr lang="ru-RU" altLang="ru-RU" sz="20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планов реализации методической темы, отчетов об их выполнении и иной избыточной документации;</a:t>
            </a:r>
          </a:p>
          <a:p>
            <a:pPr marL="90488" indent="0" algn="just">
              <a:buFont typeface="Wingdings 2" panose="05020102010507070707" pitchFamily="18" charset="2"/>
              <a:buNone/>
              <a:defRPr/>
            </a:pPr>
            <a:r>
              <a:rPr lang="ru-RU" altLang="ru-RU" sz="2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ru-RU" altLang="ru-RU" sz="2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честь,</a:t>
            </a:r>
            <a:r>
              <a:rPr lang="ru-RU" altLang="ru-RU" sz="2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что составление  протоколов заседаний педагогических и иных советов образовательной организации относится к функционалу администрации организации, </a:t>
            </a:r>
            <a:r>
              <a:rPr lang="ru-RU" altLang="ru-RU" sz="20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 выполнение функций секретаря при проведении таких мероприятий не входит в должностные обязанности учителей, в связи с чем может  выполняться ими с их письменного согласия и за дополнительную оплату труда</a:t>
            </a:r>
            <a:endParaRPr lang="ru-RU" altLang="ru-RU" sz="20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0488" indent="0" algn="ctr">
              <a:buFont typeface="Wingdings 2" panose="05020102010507070707" pitchFamily="18" charset="2"/>
              <a:buNone/>
              <a:defRPr/>
            </a:pPr>
            <a:endParaRPr lang="ru-RU" altLang="ru-RU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120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38" y="7938"/>
            <a:ext cx="1055687" cy="148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51204" name="Номер слайда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9C868E9B-19AC-48AE-A307-180B0F5B6E5B}" type="slidenum">
              <a:rPr lang="en-US" altLang="ru-RU" smtClean="0">
                <a:ea typeface="msmincho"/>
                <a:cs typeface="msmincho"/>
              </a:rPr>
              <a:pPr/>
              <a:t>22</a:t>
            </a:fld>
            <a:endParaRPr lang="en-US" altLang="ru-RU" smtClean="0">
              <a:ea typeface="msmincho"/>
              <a:cs typeface="msmincho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idx="1"/>
          </p:nvPr>
        </p:nvSpPr>
        <p:spPr>
          <a:xfrm>
            <a:off x="1127125" y="250825"/>
            <a:ext cx="8447088" cy="6867525"/>
          </a:xfrm>
        </p:spPr>
        <p:txBody>
          <a:bodyPr tIns="7938"/>
          <a:lstStyle/>
          <a:p>
            <a:pPr marL="0" indent="314325" algn="ctr">
              <a:buFont typeface="Arial" panose="020B0604020202020204" pitchFamily="34" charset="0"/>
              <a:buChar char="•"/>
              <a:defRPr/>
            </a:pPr>
            <a:endParaRPr lang="ru-RU" alt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314325" algn="ctr">
              <a:buFont typeface="Arial" panose="020B0604020202020204" pitchFamily="34" charset="0"/>
              <a:buChar char="•"/>
              <a:defRPr/>
            </a:pPr>
            <a:endParaRPr lang="ru-RU" alt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314325" algn="ctr">
              <a:buFont typeface="Arial" panose="020B0604020202020204" pitchFamily="34" charset="0"/>
              <a:buChar char="•"/>
              <a:defRPr/>
            </a:pPr>
            <a: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Заполнение учителями документов, отчетности, связанной с осуществлением  должностных обязанностей  </a:t>
            </a:r>
            <a:r>
              <a:rPr lang="ru-RU" alt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обеспечению жизни и здоровья обучающихся во время образовательного процесса, т.е.,  по участию в  кратковременных дежурствах в организации в период осуществления образовательного процесса (отчетности по дежурству, о ходе выполнения правил по охране труда и пожарной безопасности, и т.п.), </a:t>
            </a:r>
          </a:p>
          <a:p>
            <a:pPr marL="0" indent="0" algn="ctr">
              <a:buFont typeface="Wingdings 2" panose="05020102010507070707" pitchFamily="18" charset="2"/>
              <a:buNone/>
              <a:defRPr/>
            </a:pPr>
            <a:r>
              <a:rPr lang="ru-RU" altLang="ru-RU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 требуется</a:t>
            </a:r>
            <a:endParaRPr lang="ru-RU" altLang="ru-RU" sz="2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32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38" y="7938"/>
            <a:ext cx="1055687" cy="148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53252" name="Номер слайда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569510D9-7B3E-4DF6-84B5-EA2668BB517E}" type="slidenum">
              <a:rPr lang="en-US" altLang="ru-RU" smtClean="0">
                <a:ea typeface="msmincho"/>
                <a:cs typeface="msmincho"/>
              </a:rPr>
              <a:pPr/>
              <a:t>23</a:t>
            </a:fld>
            <a:endParaRPr lang="en-US" altLang="ru-RU" smtClean="0">
              <a:ea typeface="msmincho"/>
              <a:cs typeface="msmincho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idx="1"/>
          </p:nvPr>
        </p:nvSpPr>
        <p:spPr>
          <a:xfrm>
            <a:off x="1127125" y="250825"/>
            <a:ext cx="8447088" cy="6867525"/>
          </a:xfrm>
        </p:spPr>
        <p:txBody>
          <a:bodyPr tIns="7938"/>
          <a:lstStyle/>
          <a:p>
            <a:pPr marL="0" indent="314325" algn="ctr">
              <a:buFont typeface="Arial" panose="020B0604020202020204" pitchFamily="34" charset="0"/>
              <a:buChar char="•"/>
              <a:defRPr/>
            </a:pPr>
            <a:r>
              <a:rPr lang="ru-RU" alt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 избежание составления учителями отчетной документации при реализации мероприятий, предусмотренных  календарем образовательных событий:</a:t>
            </a:r>
          </a:p>
          <a:p>
            <a:pPr marL="0" indent="0" algn="ctr">
              <a:buFont typeface="Wingdings 2" panose="05020102010507070707" pitchFamily="18" charset="2"/>
              <a:buNone/>
              <a:defRPr/>
            </a:pPr>
            <a:r>
              <a:rPr lang="ru-RU" alt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Органам исполнительной власти:</a:t>
            </a:r>
          </a:p>
          <a:p>
            <a:pPr marL="0" indent="0" algn="just">
              <a:buFont typeface="Wingdings 2" panose="05020102010507070707" pitchFamily="18" charset="2"/>
              <a:buNone/>
              <a:defRPr/>
            </a:pPr>
            <a:r>
              <a:rPr lang="ru-RU" alt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исключить</a:t>
            </a:r>
            <a:r>
              <a:rPr lang="ru-RU" alt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практику запроса отчетов и фотоотчетов о проведении Всероссийских тематических уроков и образовательных событий, приуроченных к государственным и национальным праздникам Российской Федерации, памятным датам  российской истории и культуры, а также местным памятным датам и событиям. Письма о проведении перечисленных  мероприятий могут носить только рекомендательный характер;</a:t>
            </a:r>
          </a:p>
          <a:p>
            <a:pPr marL="0" indent="0" algn="just">
              <a:buFont typeface="Wingdings 2" panose="05020102010507070707" pitchFamily="18" charset="2"/>
              <a:buNone/>
              <a:defRPr/>
            </a:pPr>
            <a:r>
              <a:rPr lang="ru-RU" alt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 необходимости получения </a:t>
            </a:r>
            <a:r>
              <a:rPr lang="ru-RU" alt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информации: </a:t>
            </a:r>
            <a:r>
              <a:rPr lang="ru-RU" alt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использовать</a:t>
            </a:r>
            <a:r>
              <a:rPr lang="ru-RU" alt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материалы, размещенные на официальных сайтах организаций; </a:t>
            </a:r>
            <a:r>
              <a:rPr lang="ru-RU" alt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указывать</a:t>
            </a:r>
            <a:r>
              <a:rPr lang="ru-RU" alt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соответствующих запросах на недопустимость возложения подготовки и представления данной информации и (или) материалов на учителей;</a:t>
            </a:r>
          </a:p>
          <a:p>
            <a:pPr marL="0" indent="0" algn="just">
              <a:buFont typeface="Wingdings 2" panose="05020102010507070707" pitchFamily="18" charset="2"/>
              <a:buNone/>
              <a:defRPr/>
            </a:pPr>
            <a:r>
              <a:rPr lang="ru-RU" alt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учитывать,</a:t>
            </a:r>
            <a:r>
              <a:rPr lang="ru-RU" alt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что формальное предоставление отчетов о достижении рекордных статистических показателей при проведении мероприятий </a:t>
            </a:r>
            <a:r>
              <a:rPr lang="ru-RU" altLang="ru-RU" sz="20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 является  </a:t>
            </a:r>
            <a:r>
              <a:rPr lang="ru-RU" alt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задачей реализации календаря образовательных событий</a:t>
            </a:r>
            <a:endParaRPr lang="ru-RU" alt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52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38" y="7938"/>
            <a:ext cx="1055687" cy="148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55300" name="Номер слайда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2B736F0D-7C2A-47B3-81A1-3F2CBD8F640C}" type="slidenum">
              <a:rPr lang="en-US" altLang="ru-RU" smtClean="0">
                <a:ea typeface="msmincho"/>
                <a:cs typeface="msmincho"/>
              </a:rPr>
              <a:pPr/>
              <a:t>24</a:t>
            </a:fld>
            <a:endParaRPr lang="en-US" altLang="ru-RU" smtClean="0">
              <a:ea typeface="msmincho"/>
              <a:cs typeface="msmincho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idx="1"/>
          </p:nvPr>
        </p:nvSpPr>
        <p:spPr>
          <a:xfrm>
            <a:off x="1127125" y="250825"/>
            <a:ext cx="8447088" cy="6867525"/>
          </a:xfrm>
        </p:spPr>
        <p:txBody>
          <a:bodyPr tIns="7938"/>
          <a:lstStyle/>
          <a:p>
            <a:pPr marL="0" indent="314325" algn="ctr">
              <a:buFont typeface="Arial" panose="020B0604020202020204" pitchFamily="34" charset="0"/>
              <a:buChar char="•"/>
              <a:defRPr/>
            </a:pPr>
            <a:r>
              <a:rPr lang="ru-RU" alt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 избежание составления учителями отчетной документации при реализации мероприятий, предусмотренных  календарем образовательных событий:</a:t>
            </a:r>
          </a:p>
          <a:p>
            <a:pPr marL="0" indent="0" algn="ctr">
              <a:buFont typeface="Wingdings 2" panose="05020102010507070707" pitchFamily="18" charset="2"/>
              <a:buNone/>
              <a:defRPr/>
            </a:pPr>
            <a:r>
              <a:rPr lang="ru-RU" alt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Руководителям образовательных организаций</a:t>
            </a:r>
          </a:p>
          <a:p>
            <a:pPr marL="0" indent="0" algn="ctr">
              <a:buFont typeface="Wingdings 2" panose="05020102010507070707" pitchFamily="18" charset="2"/>
              <a:buNone/>
              <a:defRPr/>
            </a:pPr>
            <a:r>
              <a:rPr lang="ru-RU" alt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 допускать</a:t>
            </a:r>
          </a:p>
          <a:p>
            <a:pPr marL="0" indent="0" algn="ctr">
              <a:buFont typeface="Wingdings 2" panose="05020102010507070707" pitchFamily="18" charset="2"/>
              <a:buNone/>
              <a:defRPr/>
            </a:pPr>
            <a:r>
              <a:rPr lang="ru-RU" alt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практику переадресации учителям, </a:t>
            </a:r>
            <a:r>
              <a:rPr lang="ru-RU" altLang="ru-RU" sz="2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том числе осуществляющим функции классных руководителей</a:t>
            </a:r>
            <a:r>
              <a:rPr lang="ru-RU" alt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подготовку отчетов и фотоотчетов о реализации тех или иных образовательных событий, </a:t>
            </a:r>
            <a:r>
              <a:rPr lang="ru-RU" altLang="ru-RU" sz="2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поскольку в рабочее время педагогических работников включается учебная (преподавательская) и воспитательная работа, а не составление отчетов о ее выполнении</a:t>
            </a:r>
          </a:p>
          <a:p>
            <a:pPr marL="0" indent="0" algn="ctr">
              <a:buFont typeface="Wingdings 2" panose="05020102010507070707" pitchFamily="18" charset="2"/>
              <a:buNone/>
              <a:defRPr/>
            </a:pPr>
            <a:endParaRPr lang="ru-RU" alt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73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38" y="7938"/>
            <a:ext cx="1055687" cy="148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57348" name="Номер слайда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20DFFC58-2420-44E4-9442-FA15E00D99A8}" type="slidenum">
              <a:rPr lang="en-US" altLang="ru-RU" smtClean="0">
                <a:ea typeface="msmincho"/>
                <a:cs typeface="msmincho"/>
              </a:rPr>
              <a:pPr/>
              <a:t>25</a:t>
            </a:fld>
            <a:endParaRPr lang="en-US" altLang="ru-RU" smtClean="0">
              <a:ea typeface="msmincho"/>
              <a:cs typeface="msmincho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idx="1"/>
          </p:nvPr>
        </p:nvSpPr>
        <p:spPr>
          <a:xfrm>
            <a:off x="1127125" y="250825"/>
            <a:ext cx="8447088" cy="6867525"/>
          </a:xfrm>
        </p:spPr>
        <p:txBody>
          <a:bodyPr tIns="7938"/>
          <a:lstStyle/>
          <a:p>
            <a:pPr marL="90488" indent="0" algn="ctr">
              <a:buFont typeface="Wingdings 2" panose="05020102010507070707" pitchFamily="18" charset="2"/>
              <a:buNone/>
              <a:defRPr/>
            </a:pPr>
            <a:r>
              <a:rPr lang="ru-RU" alt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Выполнение учителями дополнительных обязанностей, непосредственно связанных с образовательным процессом </a:t>
            </a:r>
            <a: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только с их письменного согласия и за дополнительную оплату  (ст.60.2. Трудового кодекса Российской Федерации):</a:t>
            </a:r>
          </a:p>
          <a:p>
            <a:pPr algn="ctr">
              <a:buFont typeface="Arial" panose="020B0604020202020204" pitchFamily="34" charset="0"/>
              <a:buChar char="•"/>
              <a:defRPr/>
            </a:pPr>
            <a:r>
              <a:rPr lang="ru-RU" altLang="ru-RU" sz="2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Классное руководство</a:t>
            </a:r>
          </a:p>
          <a:p>
            <a:pPr algn="ctr">
              <a:buFont typeface="Wingdings" panose="05000000000000000000" pitchFamily="2" charset="2"/>
              <a:buChar char="ü"/>
              <a:defRPr/>
            </a:pPr>
            <a:r>
              <a:rPr lang="ru-RU" altLang="ru-RU" sz="2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Обязанность вести только </a:t>
            </a:r>
            <a:r>
              <a:rPr lang="ru-RU" altLang="ru-RU" sz="2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два вида </a:t>
            </a:r>
            <a:r>
              <a:rPr lang="ru-RU" altLang="ru-RU" sz="2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документации</a:t>
            </a:r>
            <a:r>
              <a:rPr lang="ru-RU" altLang="ru-RU" sz="2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 классный журнал </a:t>
            </a:r>
            <a:r>
              <a:rPr lang="ru-RU" altLang="ru-RU" sz="2400" b="1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altLang="ru-RU" sz="2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план работы классного руководителя</a:t>
            </a:r>
          </a:p>
          <a:p>
            <a:pPr algn="ctr">
              <a:buFont typeface="Wingdings" panose="05000000000000000000" pitchFamily="2" charset="2"/>
              <a:buChar char="ü"/>
              <a:defRPr/>
            </a:pPr>
            <a:r>
              <a:rPr lang="ru-RU" altLang="ru-RU" sz="2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Органам исполнительной власти </a:t>
            </a:r>
            <a:r>
              <a:rPr lang="ru-RU" altLang="ru-RU" sz="2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рекомендуется</a:t>
            </a:r>
          </a:p>
          <a:p>
            <a:pPr algn="just">
              <a:buFont typeface="Wingdings" panose="05000000000000000000" pitchFamily="2" charset="2"/>
              <a:buChar char="ü"/>
              <a:defRPr/>
            </a:pPr>
            <a:r>
              <a:rPr lang="ru-RU" alt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Указывать</a:t>
            </a:r>
            <a:r>
              <a:rPr lang="ru-RU" alt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информационных запросах</a:t>
            </a:r>
            <a:r>
              <a:rPr lang="ru-RU" altLang="ru-RU" sz="20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направляемых в адрес органов местного самоуправления, регулирующих отношения в сфере образования, </a:t>
            </a:r>
            <a:r>
              <a:rPr lang="ru-RU" alt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касающихся воспитательной, социальной, психологической и иной работы с обучающимися, </a:t>
            </a:r>
            <a:r>
              <a:rPr lang="ru-RU" altLang="ru-RU" sz="20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что представление запрашиваемой информации </a:t>
            </a:r>
            <a:r>
              <a:rPr lang="ru-RU" alt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 предполагает ее сбор и (или) обработку учителями, в том числе осуществляющими функции классного руководителя.</a:t>
            </a:r>
            <a:r>
              <a:rPr lang="ru-RU" alt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Т.е., органы местного самоуправления не вправе требовать заполнения информации учителями, в  </a:t>
            </a:r>
            <a:r>
              <a:rPr lang="ru-RU" alt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т.ч</a:t>
            </a:r>
            <a:r>
              <a:rPr lang="ru-RU" alt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., выполняющими функции классного руководителя</a:t>
            </a:r>
            <a:endParaRPr lang="ru-RU" alt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939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38" y="7938"/>
            <a:ext cx="1055687" cy="148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59396" name="Номер слайда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0457457C-40FE-4CB0-8656-FB7A4E121DD6}" type="slidenum">
              <a:rPr lang="en-US" altLang="ru-RU" smtClean="0">
                <a:ea typeface="msmincho"/>
                <a:cs typeface="msmincho"/>
              </a:rPr>
              <a:pPr/>
              <a:t>26</a:t>
            </a:fld>
            <a:endParaRPr lang="en-US" altLang="ru-RU" smtClean="0">
              <a:ea typeface="msmincho"/>
              <a:cs typeface="msmincho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idx="1"/>
          </p:nvPr>
        </p:nvSpPr>
        <p:spPr>
          <a:xfrm>
            <a:off x="1127125" y="250825"/>
            <a:ext cx="8447088" cy="6867525"/>
          </a:xfrm>
        </p:spPr>
        <p:txBody>
          <a:bodyPr tIns="7938"/>
          <a:lstStyle/>
          <a:p>
            <a:pPr marL="90488" indent="0" algn="ctr">
              <a:buFont typeface="Wingdings 2" panose="05020102010507070707" pitchFamily="18" charset="2"/>
              <a:buNone/>
              <a:defRPr/>
            </a:pPr>
            <a:r>
              <a:rPr lang="ru-RU" alt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Выполнение учителями дополнительных обязанностей, непосредственно связанных с образовательным процессом </a:t>
            </a:r>
            <a:r>
              <a:rPr lang="ru-RU" alt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только с их письменного согласия и за дополнительную оплату  (ст.60.2. Трудового кодекса Российской Федерации):</a:t>
            </a:r>
          </a:p>
          <a:p>
            <a:pPr algn="ctr">
              <a:buFont typeface="Arial" panose="020B0604020202020204" pitchFamily="34" charset="0"/>
              <a:buChar char="•"/>
              <a:defRPr/>
            </a:pPr>
            <a:r>
              <a:rPr lang="ru-RU" altLang="ru-RU" sz="2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Классное руководство</a:t>
            </a:r>
          </a:p>
          <a:p>
            <a:pPr marL="90488" indent="0" algn="ctr">
              <a:buFont typeface="Wingdings 2" panose="05020102010507070707" pitchFamily="18" charset="2"/>
              <a:buNone/>
              <a:defRPr/>
            </a:pPr>
            <a:r>
              <a:rPr lang="ru-RU" altLang="ru-RU" sz="2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Руководителям организаций </a:t>
            </a:r>
            <a:r>
              <a:rPr lang="ru-RU" altLang="ru-RU" sz="2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рекомендуется</a:t>
            </a:r>
          </a:p>
          <a:p>
            <a:pPr marL="90488" indent="0" algn="just">
              <a:buFont typeface="Wingdings 2" panose="05020102010507070707" pitchFamily="18" charset="2"/>
              <a:buNone/>
              <a:defRPr/>
            </a:pPr>
            <a:r>
              <a:rPr lang="ru-RU" alt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 допускать </a:t>
            </a:r>
            <a:r>
              <a:rPr lang="ru-RU" alt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расширения видов отчетной документации, связанной с осуществлением функций классного руководителя, по сравнению с рекомендованным перечнем;</a:t>
            </a:r>
          </a:p>
          <a:p>
            <a:pPr marL="90488" indent="0" algn="just">
              <a:buFont typeface="Wingdings 2" panose="05020102010507070707" pitchFamily="18" charset="2"/>
              <a:buNone/>
              <a:defRPr/>
            </a:pPr>
            <a:r>
              <a:rPr lang="ru-RU" altLang="ru-RU" sz="2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 ведении электронного  журнала </a:t>
            </a:r>
            <a:r>
              <a:rPr lang="ru-RU" alt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alt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 требовать </a:t>
            </a:r>
            <a:r>
              <a:rPr lang="ru-RU" alt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дублирования в бумажной форме; </a:t>
            </a:r>
            <a:r>
              <a:rPr lang="ru-RU" alt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 возлагать </a:t>
            </a:r>
            <a:r>
              <a:rPr lang="ru-RU" alt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учителей обязанностей по распечатке страниц с итоговыми оценками успеваемости для личных дел обучающихся, т.к., это относится к функционалу администрации организации;</a:t>
            </a:r>
          </a:p>
          <a:p>
            <a:pPr marL="90488" indent="0" algn="just">
              <a:buFont typeface="Wingdings 2" panose="05020102010507070707" pitchFamily="18" charset="2"/>
              <a:buNone/>
              <a:defRPr/>
            </a:pPr>
            <a:r>
              <a:rPr lang="ru-RU" alt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 допускать </a:t>
            </a:r>
            <a:r>
              <a:rPr lang="ru-RU" alt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включения в обязанности учителей, выполняющих функции классного руководителя, </a:t>
            </a:r>
            <a:r>
              <a:rPr lang="ru-RU" alt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составления отчетной документации и (или) предоставления информации,</a:t>
            </a:r>
            <a:r>
              <a:rPr lang="ru-RU" alt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входящей</a:t>
            </a:r>
            <a:r>
              <a:rPr lang="ru-RU" alt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должностные обязанности других педагогических работников («педагогов- организаторов», «социальных педагогов», «педагогов-психологов»), </a:t>
            </a:r>
            <a:r>
              <a:rPr lang="ru-RU" alt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например, </a:t>
            </a:r>
            <a:r>
              <a:rPr lang="ru-RU" alt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социальных  паспортов, психолого-педагогических характеристик, и т.п.</a:t>
            </a:r>
          </a:p>
        </p:txBody>
      </p:sp>
      <p:pic>
        <p:nvPicPr>
          <p:cNvPr id="6144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38" y="7938"/>
            <a:ext cx="1055687" cy="148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61444" name="Номер слайда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69E4524A-5C2D-4CD5-B944-9D9A7790250C}" type="slidenum">
              <a:rPr lang="en-US" altLang="ru-RU" smtClean="0">
                <a:ea typeface="msmincho"/>
                <a:cs typeface="msmincho"/>
              </a:rPr>
              <a:pPr/>
              <a:t>27</a:t>
            </a:fld>
            <a:endParaRPr lang="en-US" altLang="ru-RU" smtClean="0">
              <a:ea typeface="msmincho"/>
              <a:cs typeface="msmincho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idx="1"/>
          </p:nvPr>
        </p:nvSpPr>
        <p:spPr>
          <a:xfrm>
            <a:off x="1127125" y="250825"/>
            <a:ext cx="8447088" cy="6867525"/>
          </a:xfrm>
        </p:spPr>
        <p:txBody>
          <a:bodyPr tIns="7938"/>
          <a:lstStyle/>
          <a:p>
            <a:pPr marL="90488" indent="0" algn="ctr">
              <a:buFont typeface="Wingdings 2" panose="05020102010507070707" pitchFamily="18" charset="2"/>
              <a:buNone/>
              <a:defRPr/>
            </a:pPr>
            <a:r>
              <a:rPr lang="ru-RU" alt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Выполнение учителями дополнительных обязанностей, непосредственно связанных с образовательным процессом </a:t>
            </a:r>
            <a:r>
              <a:rPr lang="ru-RU" alt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только с их письменного согласия и за дополнительную оплату  (ст.60.2. Трудового кодекса Российской Федерации):</a:t>
            </a:r>
          </a:p>
          <a:p>
            <a:pPr algn="ctr">
              <a:buFont typeface="Arial" panose="020B0604020202020204" pitchFamily="34" charset="0"/>
              <a:buChar char="•"/>
              <a:defRPr/>
            </a:pPr>
            <a:r>
              <a:rPr lang="ru-RU" altLang="ru-RU" sz="2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Классное руководство</a:t>
            </a:r>
          </a:p>
          <a:p>
            <a:pPr marL="90488" indent="0" algn="ctr">
              <a:buFont typeface="Wingdings 2" panose="05020102010507070707" pitchFamily="18" charset="2"/>
              <a:buNone/>
              <a:defRPr/>
            </a:pPr>
            <a:r>
              <a:rPr lang="ru-RU" altLang="ru-RU" sz="2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Руководителям организаций </a:t>
            </a:r>
            <a:r>
              <a:rPr lang="ru-RU" altLang="ru-RU" sz="2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рекомендуется:</a:t>
            </a:r>
          </a:p>
          <a:p>
            <a:pPr marL="90488" indent="0" algn="just">
              <a:buFont typeface="Wingdings 2" panose="05020102010507070707" pitchFamily="18" charset="2"/>
              <a:buNone/>
              <a:defRPr/>
            </a:pPr>
            <a:r>
              <a:rPr lang="ru-RU" alt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 допускать </a:t>
            </a:r>
            <a:r>
              <a:rPr lang="ru-RU" alt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выполнения классными руководителями функций органов, осуществляющих общественное управление в сфере образования (например, </a:t>
            </a:r>
            <a:r>
              <a:rPr lang="ru-RU" altLang="ru-RU" sz="18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составления протоколов родительских собраний</a:t>
            </a:r>
            <a:r>
              <a:rPr lang="ru-RU" alt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относящихся к компетенции родительских комитетов);</a:t>
            </a:r>
          </a:p>
          <a:p>
            <a:pPr marL="90488" indent="0" algn="just">
              <a:buFont typeface="Wingdings 2" panose="05020102010507070707" pitchFamily="18" charset="2"/>
              <a:buNone/>
              <a:defRPr/>
            </a:pPr>
            <a:r>
              <a:rPr lang="ru-RU" alt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 допускать </a:t>
            </a:r>
            <a:r>
              <a:rPr lang="ru-RU" alt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включения в обязанности классных руководителей составления отчетной документации и (или) предоставления информации, связанной с выполнением функционала правоохранительных органов, органов управления здравоохранением, опеки и попечительства, и т.д. </a:t>
            </a:r>
            <a:r>
              <a:rPr lang="ru-RU" alt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Например, </a:t>
            </a:r>
            <a:r>
              <a:rPr lang="ru-RU" alt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составления:</a:t>
            </a:r>
          </a:p>
          <a:p>
            <a:pPr marL="0" indent="403225" algn="just">
              <a:buFont typeface="Wingdings" panose="05000000000000000000" pitchFamily="2" charset="2"/>
              <a:buChar char="ü"/>
              <a:defRPr/>
            </a:pPr>
            <a:r>
              <a:rPr lang="ru-RU" alt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актов посещения жилых помещений, в которых проживают обучающиеся, списков  обучающихся и их родителей (законных представителей), состоящих в религиозных организациях;</a:t>
            </a:r>
          </a:p>
          <a:p>
            <a:pPr marL="0" indent="403225" algn="just">
              <a:buFont typeface="Wingdings" panose="05000000000000000000" pitchFamily="2" charset="2"/>
              <a:buChar char="ü"/>
              <a:defRPr/>
            </a:pPr>
            <a:r>
              <a:rPr lang="ru-RU" alt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информации о проведении профилактических прививок, и т.п</a:t>
            </a:r>
            <a:r>
              <a:rPr lang="ru-RU" alt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Font typeface="Wingdings 2" panose="05020102010507070707" pitchFamily="18" charset="2"/>
              <a:buNone/>
              <a:defRPr/>
            </a:pPr>
            <a:r>
              <a:rPr lang="ru-RU" alt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Оптимизировать</a:t>
            </a:r>
            <a:r>
              <a:rPr lang="ru-RU" alt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процедуры сбора и обработки персональных данных обучающихся, составления их характеристик, заполнения журналов инструктажа, а также классного  журнала с целью исключения нерациональных затрат времени классных руководителей</a:t>
            </a:r>
          </a:p>
        </p:txBody>
      </p:sp>
      <p:pic>
        <p:nvPicPr>
          <p:cNvPr id="6349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38" y="7938"/>
            <a:ext cx="1055687" cy="148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63492" name="Номер слайда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C4AD1FC7-598E-4FD3-AED3-63CA0974D2E5}" type="slidenum">
              <a:rPr lang="en-US" altLang="ru-RU" smtClean="0">
                <a:ea typeface="msmincho"/>
                <a:cs typeface="msmincho"/>
              </a:rPr>
              <a:pPr/>
              <a:t>28</a:t>
            </a:fld>
            <a:endParaRPr lang="en-US" altLang="ru-RU" smtClean="0">
              <a:ea typeface="msmincho"/>
              <a:cs typeface="msmincho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idx="1"/>
          </p:nvPr>
        </p:nvSpPr>
        <p:spPr>
          <a:xfrm>
            <a:off x="1127125" y="250825"/>
            <a:ext cx="8447088" cy="6867525"/>
          </a:xfrm>
        </p:spPr>
        <p:txBody>
          <a:bodyPr tIns="7938"/>
          <a:lstStyle/>
          <a:p>
            <a:pPr marL="90488" indent="0" algn="ctr">
              <a:buFont typeface="Wingdings 2" panose="05020102010507070707" pitchFamily="18" charset="2"/>
              <a:buNone/>
            </a:pPr>
            <a:r>
              <a:rPr lang="ru-RU" altLang="ru-RU" sz="2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Выполнение учителями дополнительных обязанностей, непосредственно связанных с образовательным процессом </a:t>
            </a:r>
            <a:r>
              <a:rPr lang="ru-RU" altLang="ru-RU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только с их письменного согласия и за дополнительную оплату:</a:t>
            </a:r>
          </a:p>
          <a:p>
            <a:pPr marL="90488" indent="0" algn="ctr">
              <a:buFont typeface="Wingdings 2" panose="05020102010507070707" pitchFamily="18" charset="2"/>
              <a:buNone/>
            </a:pPr>
            <a:r>
              <a:rPr lang="ru-RU" altLang="ru-RU" sz="2400" b="1" u="sng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Проверка письменных работ</a:t>
            </a:r>
          </a:p>
          <a:p>
            <a:pPr marL="90488" indent="0" algn="ctr">
              <a:buFont typeface="Wingdings 2" panose="05020102010507070707" pitchFamily="18" charset="2"/>
              <a:buNone/>
            </a:pPr>
            <a:r>
              <a:rPr lang="ru-RU" altLang="ru-RU" sz="24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(контрольных, самостоятельных, лабораторных работ, тетрадей, сочинений, контурных карт и т.д.)</a:t>
            </a:r>
          </a:p>
          <a:p>
            <a:pPr marL="90488" indent="0" algn="ctr">
              <a:buFont typeface="Wingdings 2" panose="05020102010507070707" pitchFamily="18" charset="2"/>
              <a:buNone/>
            </a:pPr>
            <a:r>
              <a:rPr lang="ru-RU" altLang="ru-RU" sz="2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Органам исполнительной власти субъектов Российской Федерации (министерству образования, Службе по контролю и надзору в сфере образования):</a:t>
            </a:r>
          </a:p>
          <a:p>
            <a:pPr marL="90488" indent="0" algn="just">
              <a:buFont typeface="Wingdings 2" panose="05020102010507070707" pitchFamily="18" charset="2"/>
              <a:buNone/>
            </a:pPr>
            <a:r>
              <a:rPr lang="ru-RU" altLang="ru-RU" sz="2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 допускать </a:t>
            </a:r>
            <a:r>
              <a:rPr lang="ru-RU" altLang="ru-RU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практики запросов от организаций результатов анализа письменных работ (статистики и разбора типичных ошибок, информации об их профилактики, и т.п.);</a:t>
            </a:r>
          </a:p>
          <a:p>
            <a:pPr marL="90488" indent="0" algn="ctr">
              <a:buFont typeface="Wingdings 2" panose="05020102010507070707" pitchFamily="18" charset="2"/>
              <a:buNone/>
            </a:pPr>
            <a:r>
              <a:rPr lang="ru-RU" altLang="ru-RU" sz="2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Руководителям образовательных организаций:</a:t>
            </a:r>
          </a:p>
          <a:p>
            <a:pPr marL="90488" indent="0" algn="just">
              <a:buFont typeface="Wingdings 2" panose="05020102010507070707" pitchFamily="18" charset="2"/>
              <a:buNone/>
            </a:pPr>
            <a:r>
              <a:rPr lang="ru-RU" altLang="ru-RU" sz="2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 вменять </a:t>
            </a:r>
            <a:r>
              <a:rPr lang="ru-RU" altLang="ru-RU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обязанность учителей составление отчетности, связанной с  проверкой письменных работ, </a:t>
            </a:r>
            <a:r>
              <a:rPr lang="ru-RU" altLang="ru-RU" sz="20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так как </a:t>
            </a:r>
            <a:r>
              <a:rPr lang="ru-RU" altLang="ru-RU" sz="2000" u="sng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показателями объема и качества выполнения соответствующей работы являются только сами проверенные работы</a:t>
            </a:r>
            <a:r>
              <a:rPr lang="ru-RU" altLang="ru-RU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а </a:t>
            </a:r>
            <a:r>
              <a:rPr lang="ru-RU" altLang="ru-RU" sz="2000" u="sng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критериями эффективности работы над ошибками – объективная положительная динамика образовательных результатов</a:t>
            </a:r>
          </a:p>
        </p:txBody>
      </p:sp>
      <p:pic>
        <p:nvPicPr>
          <p:cNvPr id="6553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38" y="7938"/>
            <a:ext cx="1055687" cy="148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65540" name="Номер слайда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2DFF5996-0348-4AC0-8028-92A85356F6A5}" type="slidenum">
              <a:rPr lang="en-US" altLang="ru-RU" smtClean="0">
                <a:ea typeface="msmincho"/>
                <a:cs typeface="msmincho"/>
              </a:rPr>
              <a:pPr/>
              <a:t>29</a:t>
            </a:fld>
            <a:endParaRPr lang="en-US" altLang="ru-RU" smtClean="0">
              <a:ea typeface="msmincho"/>
              <a:cs typeface="msmincho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95400" y="539750"/>
            <a:ext cx="8520113" cy="6624638"/>
          </a:xfrm>
        </p:spPr>
        <p:txBody>
          <a:bodyPr/>
          <a:lstStyle/>
          <a:p>
            <a:pPr algn="just">
              <a:defRPr/>
            </a:pPr>
            <a:r>
              <a:rPr lang="ru-RU" sz="2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</a:t>
            </a:r>
            <a:r>
              <a:rPr lang="ru-RU" sz="2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итогам </a:t>
            </a:r>
            <a:r>
              <a:rPr lang="ru-RU" sz="2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заседания Государственного </a:t>
            </a:r>
            <a:r>
              <a:rPr lang="ru-RU" sz="2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совета </a:t>
            </a:r>
            <a:r>
              <a:rPr lang="ru-RU" sz="2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составлен перечень поручений  Президента </a:t>
            </a:r>
            <a:r>
              <a:rPr lang="ru-RU" sz="2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Российской </a:t>
            </a:r>
            <a:r>
              <a:rPr lang="ru-RU" sz="2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Федерации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котором  Правительству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Российской Федерации совместно с органами исполнительной власти субъектов Российской Федерации в целях создания условий для развития и самореализации детей в процессе воспитания и обучения в общеобразовательных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организациях </a:t>
            </a:r>
            <a:r>
              <a:rPr lang="ru-RU" sz="2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поручено  в срок до 15 июня 2016 г. принять меры :</a:t>
            </a:r>
          </a:p>
          <a:p>
            <a:pPr algn="just">
              <a:defRPr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снижению административной нагрузки на образовательные организации, в том числе путем сокращения контрольно-надзорных мероприятий;</a:t>
            </a:r>
          </a:p>
          <a:p>
            <a:pPr algn="just">
              <a:defRPr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 уменьшению нагрузки учителей, связанной с составлением ими отчетов, ответов на информационные запросы, направляемые в образовательные организации, а также с подготовкой внутренней отчетности образовательных организаций.</a:t>
            </a:r>
          </a:p>
          <a:p>
            <a:pPr algn="just">
              <a:defRPr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945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7950"/>
            <a:ext cx="1055688" cy="148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9460" name="Номер слайда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349543DD-BCAC-4EB3-8F31-62E226F19729}" type="slidenum">
              <a:rPr lang="en-US" altLang="ru-RU" smtClean="0">
                <a:ea typeface="msmincho"/>
                <a:cs typeface="msmincho"/>
              </a:rPr>
              <a:pPr/>
              <a:t>3</a:t>
            </a:fld>
            <a:endParaRPr lang="en-US" altLang="ru-RU" smtClean="0">
              <a:ea typeface="msmincho"/>
              <a:cs typeface="msmincho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idx="1"/>
          </p:nvPr>
        </p:nvSpPr>
        <p:spPr>
          <a:xfrm>
            <a:off x="1127125" y="250825"/>
            <a:ext cx="8447088" cy="6867525"/>
          </a:xfrm>
        </p:spPr>
        <p:txBody>
          <a:bodyPr tIns="7938"/>
          <a:lstStyle/>
          <a:p>
            <a:pPr marL="90488" indent="0" algn="ctr">
              <a:buFont typeface="Wingdings 2" panose="05020102010507070707" pitchFamily="18" charset="2"/>
              <a:buNone/>
            </a:pPr>
            <a:r>
              <a:rPr lang="ru-RU" altLang="ru-RU" sz="2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Выполнение учителями дополнительных обязанностей, непосредственно связанных с образовательным процессом </a:t>
            </a:r>
            <a:r>
              <a:rPr lang="ru-RU" altLang="ru-RU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только с их письменного согласия и за дополнительную оплату (по правилам ст.60.2 Трудового кодекса Российской Федерации):</a:t>
            </a:r>
          </a:p>
          <a:p>
            <a:pPr marL="90488" indent="0" algn="ctr">
              <a:buFont typeface="Wingdings 2" panose="05020102010507070707" pitchFamily="18" charset="2"/>
              <a:buNone/>
            </a:pPr>
            <a:r>
              <a:rPr lang="ru-RU" altLang="ru-RU" sz="2400" b="1" u="sng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Заведование учебным кабинетом</a:t>
            </a:r>
          </a:p>
          <a:p>
            <a:pPr marL="90488" indent="0" algn="ctr">
              <a:buFont typeface="Wingdings 2" panose="05020102010507070707" pitchFamily="18" charset="2"/>
              <a:buNone/>
            </a:pPr>
            <a:endParaRPr lang="ru-RU" altLang="ru-RU" sz="2400" b="1" u="sng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0488" indent="0" algn="ctr">
              <a:buFont typeface="Wingdings 2" panose="05020102010507070707" pitchFamily="18" charset="2"/>
              <a:buNone/>
            </a:pPr>
            <a:r>
              <a:rPr lang="ru-RU" altLang="ru-RU" sz="2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Руководителям образовательных организаций:</a:t>
            </a:r>
          </a:p>
          <a:p>
            <a:pPr marL="90488" indent="0" algn="just">
              <a:buFont typeface="Wingdings 2" panose="05020102010507070707" pitchFamily="18" charset="2"/>
              <a:buNone/>
            </a:pPr>
            <a:r>
              <a:rPr lang="ru-RU" altLang="ru-RU" sz="2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Исключить  </a:t>
            </a:r>
            <a:r>
              <a:rPr lang="ru-RU" altLang="ru-RU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требования, связанные с составлением инструкций по охране труда, паспортизацией и инвентаризацией материально-технического (в том числе учебно-методического) оснащения учебных кабинетов</a:t>
            </a:r>
          </a:p>
        </p:txBody>
      </p:sp>
      <p:pic>
        <p:nvPicPr>
          <p:cNvPr id="6758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38" y="7938"/>
            <a:ext cx="1055687" cy="148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67588" name="Номер слайда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14F99A97-869A-4741-AEA8-818C67987CA8}" type="slidenum">
              <a:rPr lang="en-US" altLang="ru-RU" smtClean="0">
                <a:ea typeface="msmincho"/>
                <a:cs typeface="msmincho"/>
              </a:rPr>
              <a:pPr/>
              <a:t>30</a:t>
            </a:fld>
            <a:endParaRPr lang="en-US" altLang="ru-RU" smtClean="0">
              <a:ea typeface="msmincho"/>
              <a:cs typeface="msmincho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idx="1"/>
          </p:nvPr>
        </p:nvSpPr>
        <p:spPr>
          <a:xfrm>
            <a:off x="1127125" y="250825"/>
            <a:ext cx="8447088" cy="6867525"/>
          </a:xfrm>
        </p:spPr>
        <p:txBody>
          <a:bodyPr tIns="7938"/>
          <a:lstStyle/>
          <a:p>
            <a:pPr marL="90488" indent="0" algn="ctr">
              <a:buFont typeface="Wingdings 2" panose="05020102010507070707" pitchFamily="18" charset="2"/>
              <a:buNone/>
              <a:defRPr/>
            </a:pPr>
            <a:r>
              <a:rPr lang="ru-RU" alt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Выполнение учителями дополнительных обязанностей, непосредственно связанных с образовательным процессом </a:t>
            </a:r>
            <a:r>
              <a:rPr lang="ru-RU" alt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только с их письменного согласия и за дополнительную оплату (по правилам ст.60.2 Трудового кодекса Российской Федерации):</a:t>
            </a:r>
          </a:p>
          <a:p>
            <a:pPr marL="90488" indent="0" algn="ctr">
              <a:buFont typeface="Wingdings 2" panose="05020102010507070707" pitchFamily="18" charset="2"/>
              <a:buNone/>
              <a:defRPr/>
            </a:pPr>
            <a:r>
              <a:rPr lang="ru-RU" altLang="ru-RU" sz="2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Руководство школьными методическими объединениями (ШМО)</a:t>
            </a:r>
            <a:endParaRPr lang="ru-RU" altLang="ru-RU" sz="24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0488" indent="0" algn="ctr">
              <a:buFont typeface="Wingdings 2" panose="05020102010507070707" pitchFamily="18" charset="2"/>
              <a:buNone/>
              <a:defRPr/>
            </a:pPr>
            <a:r>
              <a:rPr lang="ru-RU" alt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Органам исполнительной власти и руководителям образовательных организаций  </a:t>
            </a:r>
            <a:r>
              <a:rPr lang="ru-RU" alt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учитывать, что:</a:t>
            </a:r>
          </a:p>
          <a:p>
            <a:pPr marL="0" indent="403225" algn="just">
              <a:buFont typeface="Wingdings" panose="05000000000000000000" pitchFamily="2" charset="2"/>
              <a:buChar char="ü"/>
              <a:defRPr/>
            </a:pPr>
            <a:r>
              <a:rPr lang="ru-RU" alt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 о формировании ШМО принимается организациями самостоятельно. Федеральный закон «Об образовании в Российской Федерации» не  содержит требований к их обязательному наличию;</a:t>
            </a:r>
          </a:p>
          <a:p>
            <a:pPr marL="0" indent="250825" algn="just">
              <a:buFont typeface="Wingdings" panose="05000000000000000000" pitchFamily="2" charset="2"/>
              <a:buChar char="ü"/>
              <a:defRPr/>
            </a:pPr>
            <a:r>
              <a:rPr lang="ru-RU" alt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 установлена </a:t>
            </a:r>
            <a:r>
              <a:rPr lang="ru-RU" alt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обязанность руководителей ШМО  по составлению  отчетной документации (планов и графиков работы, протоколов заседаний, отчетов о выполнении планов и т.п.) и  предоставлению ее  в районные методические объединения. </a:t>
            </a:r>
            <a:r>
              <a:rPr lang="ru-RU" altLang="ru-RU" sz="18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Задача районного методического объединения –оказание методической поддержки учителям </a:t>
            </a:r>
            <a:r>
              <a:rPr lang="ru-RU" alt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(проведение проблемных семинаров, экспертиза рабочих программ, и т.д.), а не осуществление функций по контролю (надзору) и (или) статистическому обобщению результатов их деятельности;</a:t>
            </a:r>
          </a:p>
          <a:p>
            <a:pPr marL="0" indent="250825" algn="just">
              <a:buFont typeface="Wingdings" panose="05000000000000000000" pitchFamily="2" charset="2"/>
              <a:buChar char="ü"/>
              <a:defRPr/>
            </a:pPr>
            <a:r>
              <a:rPr lang="ru-RU" alt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</a:t>
            </a:r>
            <a:r>
              <a:rPr lang="ru-RU" alt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елесообразность (нецелесообразность</a:t>
            </a:r>
            <a:r>
              <a:rPr lang="ru-RU" alt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составления руководителями ШМО протоколов заседаний, отчетов о выполнении планов их работы и иной документации </a:t>
            </a:r>
            <a:r>
              <a:rPr lang="ru-RU" alt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определяется участниками ШМО</a:t>
            </a:r>
          </a:p>
        </p:txBody>
      </p:sp>
      <p:pic>
        <p:nvPicPr>
          <p:cNvPr id="6963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38" y="7938"/>
            <a:ext cx="1055687" cy="148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69636" name="Номер слайда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CEAAFED4-8AE5-4122-BB14-3A2D4283EEB5}" type="slidenum">
              <a:rPr lang="en-US" altLang="ru-RU" smtClean="0">
                <a:ea typeface="msmincho"/>
                <a:cs typeface="msmincho"/>
              </a:rPr>
              <a:pPr/>
              <a:t>31</a:t>
            </a:fld>
            <a:endParaRPr lang="en-US" altLang="ru-RU" smtClean="0">
              <a:ea typeface="msmincho"/>
              <a:cs typeface="msmincho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idx="1"/>
          </p:nvPr>
        </p:nvSpPr>
        <p:spPr>
          <a:xfrm>
            <a:off x="1127125" y="250825"/>
            <a:ext cx="8447088" cy="6867525"/>
          </a:xfrm>
        </p:spPr>
        <p:txBody>
          <a:bodyPr tIns="7938"/>
          <a:lstStyle/>
          <a:p>
            <a:pPr marL="90488" indent="0" algn="ctr">
              <a:buFont typeface="Wingdings 2" panose="05020102010507070707" pitchFamily="18" charset="2"/>
              <a:buNone/>
              <a:defRPr/>
            </a:pPr>
            <a:r>
              <a:rPr lang="ru-RU" alt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Документация и отчетность при прохождении аттестации</a:t>
            </a:r>
          </a:p>
          <a:p>
            <a:pPr marL="90488" indent="0" algn="ctr">
              <a:buFont typeface="Wingdings 2" panose="05020102010507070707" pitchFamily="18" charset="2"/>
              <a:buNone/>
              <a:defRPr/>
            </a:pPr>
            <a:r>
              <a:rPr lang="ru-RU" alt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altLang="ru-RU" sz="2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на соответствие занимаемой должности</a:t>
            </a:r>
          </a:p>
          <a:p>
            <a:pPr marL="90488" indent="0" algn="ctr">
              <a:buFont typeface="Wingdings 2" panose="05020102010507070707" pitchFamily="18" charset="2"/>
              <a:buNone/>
              <a:defRPr/>
            </a:pPr>
            <a:r>
              <a:rPr lang="ru-RU" alt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alt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роводится на основании представления  работодателя.</a:t>
            </a:r>
          </a:p>
          <a:p>
            <a:pPr marL="90488" indent="0" algn="ctr">
              <a:buFont typeface="Wingdings 2" panose="05020102010507070707" pitchFamily="18" charset="2"/>
              <a:buNone/>
              <a:defRPr/>
            </a:pPr>
            <a:r>
              <a:rPr lang="ru-RU" alt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для представления согласно п11 Порядка аттестации должна храниться в организации:</a:t>
            </a:r>
          </a:p>
          <a:p>
            <a:pPr>
              <a:buFont typeface="Wingdings" panose="05000000000000000000" pitchFamily="2" charset="2"/>
              <a:buChar char="ü"/>
              <a:defRPr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фамилия, имя, отчество (при наличии);</a:t>
            </a:r>
          </a:p>
          <a:p>
            <a:pPr marL="90488" indent="0">
              <a:buFont typeface="Wingdings 2" panose="05020102010507070707" pitchFamily="18" charset="2"/>
              <a:buNone/>
              <a:defRPr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б) наименование должности на дату проведения аттестации;</a:t>
            </a:r>
          </a:p>
          <a:p>
            <a:pPr marL="90488" indent="0">
              <a:buFont typeface="Wingdings 2" panose="05020102010507070707" pitchFamily="18" charset="2"/>
              <a:buNone/>
              <a:defRPr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в) дата заключения по этой должности трудового договора;</a:t>
            </a:r>
          </a:p>
          <a:p>
            <a:pPr marL="90488" indent="0">
              <a:buFont typeface="Wingdings 2" panose="05020102010507070707" pitchFamily="18" charset="2"/>
              <a:buNone/>
              <a:defRPr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г) уровень образования и (или) квалификации по специальности или направлению подготовки;</a:t>
            </a:r>
          </a:p>
          <a:p>
            <a:pPr marL="90488" indent="0">
              <a:buFont typeface="Wingdings 2" panose="05020102010507070707" pitchFamily="18" charset="2"/>
              <a:buNone/>
              <a:defRPr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д) информация о получении дополнительного профессионального образования по профилю педагогической деятельности;</a:t>
            </a:r>
          </a:p>
          <a:p>
            <a:pPr marL="90488" indent="0">
              <a:buFont typeface="Wingdings 2" panose="05020102010507070707" pitchFamily="18" charset="2"/>
              <a:buNone/>
              <a:defRPr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е) результаты предыдущих аттестаций (в случае их проведения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marL="0" indent="403225" algn="just">
              <a:buFont typeface="Wingdings" panose="05000000000000000000" pitchFamily="2" charset="2"/>
              <a:buChar char="ü"/>
              <a:defRPr/>
            </a:pP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Мотивированная всесторонняя и объективная оценка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профессиональных, деловых качеств, результатов профессиональной деятельности педагогического работника </a:t>
            </a: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обеспечивается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руководителей организации или лицам, которым делегированы соответствующие полномочия (заместителем руководителя, руководителем или заместителем структурного подразделения);</a:t>
            </a:r>
          </a:p>
          <a:p>
            <a:pPr marL="0" indent="804863" algn="just">
              <a:buFont typeface="Wingdings" panose="05000000000000000000" pitchFamily="2" charset="2"/>
              <a:buChar char="ü"/>
              <a:defRPr/>
            </a:pP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Учителя не должны привлекаться к составлению представлений для проведения аттестации в целях подтверждения соответствия их занимаемым должностям</a:t>
            </a:r>
            <a:endParaRPr lang="ru-RU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0488" indent="0" algn="ctr">
              <a:buFont typeface="Wingdings 2" panose="05020102010507070707" pitchFamily="18" charset="2"/>
              <a:buNone/>
              <a:defRPr/>
            </a:pPr>
            <a:endParaRPr lang="ru-RU" altLang="ru-RU" sz="1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168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38" y="7938"/>
            <a:ext cx="1055687" cy="148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71684" name="Номер слайда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A3D549C5-A295-4F4D-B5D8-81D6F3267DD0}" type="slidenum">
              <a:rPr lang="en-US" altLang="ru-RU" smtClean="0">
                <a:ea typeface="msmincho"/>
                <a:cs typeface="msmincho"/>
              </a:rPr>
              <a:pPr/>
              <a:t>32</a:t>
            </a:fld>
            <a:endParaRPr lang="en-US" altLang="ru-RU" smtClean="0">
              <a:ea typeface="msmincho"/>
              <a:cs typeface="msmincho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idx="1"/>
          </p:nvPr>
        </p:nvSpPr>
        <p:spPr>
          <a:xfrm>
            <a:off x="1127125" y="250825"/>
            <a:ext cx="8447088" cy="6867525"/>
          </a:xfrm>
        </p:spPr>
        <p:txBody>
          <a:bodyPr tIns="7938"/>
          <a:lstStyle/>
          <a:p>
            <a:pPr marL="90488" indent="0" algn="ctr">
              <a:buFont typeface="Wingdings 2" panose="05020102010507070707" pitchFamily="18" charset="2"/>
              <a:buNone/>
              <a:defRPr/>
            </a:pPr>
            <a:r>
              <a:rPr lang="ru-RU" alt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Документация и отчетность при прохождении аттестации</a:t>
            </a:r>
          </a:p>
          <a:p>
            <a:pPr marL="90488" indent="0" algn="ctr">
              <a:buFont typeface="Wingdings 2" panose="05020102010507070707" pitchFamily="18" charset="2"/>
              <a:buNone/>
              <a:defRPr/>
            </a:pPr>
            <a:r>
              <a:rPr lang="ru-RU" alt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</a:t>
            </a:r>
            <a:r>
              <a:rPr lang="ru-RU" altLang="ru-RU" sz="2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в целях установления квалификационной категории</a:t>
            </a:r>
          </a:p>
          <a:p>
            <a:pPr marL="90488" indent="0" algn="just">
              <a:buFont typeface="Wingdings 2" panose="05020102010507070707" pitchFamily="18" charset="2"/>
              <a:buNone/>
              <a:defRPr/>
            </a:pPr>
            <a:r>
              <a:rPr lang="ru-RU" alt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 аттестации </a:t>
            </a:r>
            <a:r>
              <a:rPr lang="ru-RU" alt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 предполагает </a:t>
            </a:r>
            <a:r>
              <a:rPr lang="ru-RU" alt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направление (представление) учителями в аттестационную комиссию каких-либо документов, материалов и информации, кроме заявления с указанием квалификационной категории и должности, по которым они желают пройти аттестацию.</a:t>
            </a:r>
          </a:p>
          <a:p>
            <a:pPr marL="90488" indent="0" algn="ctr">
              <a:buFont typeface="Wingdings 2" panose="05020102010507070707" pitchFamily="18" charset="2"/>
              <a:buNone/>
              <a:defRPr/>
            </a:pPr>
            <a:r>
              <a:rPr lang="ru-RU" alt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исключения требований к учителям о составлении отчетной документации при проведении аттестации рекомендуется:</a:t>
            </a:r>
          </a:p>
          <a:p>
            <a:pPr marL="90488" indent="0" algn="ctr">
              <a:buFont typeface="Wingdings 2" panose="05020102010507070707" pitchFamily="18" charset="2"/>
              <a:buNone/>
              <a:defRPr/>
            </a:pPr>
            <a:r>
              <a:rPr lang="ru-RU" altLang="ru-RU" sz="20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Органам исполнительной власти:</a:t>
            </a:r>
          </a:p>
          <a:p>
            <a:pPr marL="0" indent="223838">
              <a:defRPr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формировать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регулярно обновляемые базы данных об учителях, работающих на территории субъекта Российской Федерации, - с целью сбора непосредственно аттестационными комиссиями и(или) специалистами таких сведений, как:</a:t>
            </a:r>
          </a:p>
          <a:p>
            <a:pPr marL="0" indent="223838">
              <a:defRPr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наименование должности заявителя согласно записи в трудовой книжке;</a:t>
            </a:r>
          </a:p>
          <a:p>
            <a:pPr marL="0" indent="223838">
              <a:defRPr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наименование организации, в которой работает заявитель, согласно ее уставу; - наличие (отсутствие) у организации, в которой работает заявитель, лицензии на осуществление образовательной деятельности;</a:t>
            </a:r>
          </a:p>
          <a:p>
            <a:pPr marL="0" indent="223838">
              <a:defRPr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дата и результаты предыдущей аттестации заявителя в целях установления квалификационной категории;</a:t>
            </a:r>
          </a:p>
          <a:p>
            <a:pPr marL="0" indent="223838">
              <a:defRPr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его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этапы, а также конкурсов и грантов, учредителем которых является соответствующий орган исполнительной власти;</a:t>
            </a:r>
          </a:p>
          <a:p>
            <a:pPr>
              <a:defRPr/>
            </a:pPr>
            <a:endParaRPr lang="ru-RU" dirty="0"/>
          </a:p>
          <a:p>
            <a:pPr marL="90488" indent="0" algn="ctr">
              <a:buFont typeface="Wingdings 2" panose="05020102010507070707" pitchFamily="18" charset="2"/>
              <a:buNone/>
              <a:defRPr/>
            </a:pPr>
            <a:endParaRPr lang="ru-RU" altLang="ru-RU" sz="2000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0488" indent="0" algn="just">
              <a:buFont typeface="Wingdings 2" panose="05020102010507070707" pitchFamily="18" charset="2"/>
              <a:buNone/>
              <a:defRPr/>
            </a:pPr>
            <a:endParaRPr lang="ru-RU" alt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373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38" y="7938"/>
            <a:ext cx="1055687" cy="148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73732" name="Номер слайда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01C65231-B62F-4D6F-9254-9EE1F640051E}" type="slidenum">
              <a:rPr lang="en-US" altLang="ru-RU" smtClean="0">
                <a:ea typeface="msmincho"/>
                <a:cs typeface="msmincho"/>
              </a:rPr>
              <a:pPr/>
              <a:t>33</a:t>
            </a:fld>
            <a:endParaRPr lang="en-US" altLang="ru-RU" smtClean="0">
              <a:ea typeface="msmincho"/>
              <a:cs typeface="msmincho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idx="1"/>
          </p:nvPr>
        </p:nvSpPr>
        <p:spPr>
          <a:xfrm>
            <a:off x="1127125" y="250825"/>
            <a:ext cx="8447088" cy="6867525"/>
          </a:xfrm>
        </p:spPr>
        <p:txBody>
          <a:bodyPr tIns="7938"/>
          <a:lstStyle/>
          <a:p>
            <a:pPr marL="90488" indent="0" algn="ctr">
              <a:buFont typeface="Wingdings 2" panose="05020102010507070707" pitchFamily="18" charset="2"/>
              <a:buNone/>
              <a:defRPr/>
            </a:pPr>
            <a:r>
              <a:rPr lang="ru-RU" alt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Документация и отчетность при прохождении аттестации</a:t>
            </a:r>
          </a:p>
          <a:p>
            <a:pPr marL="90488" indent="0" algn="ctr">
              <a:buFont typeface="Wingdings 2" panose="05020102010507070707" pitchFamily="18" charset="2"/>
              <a:buNone/>
              <a:defRPr/>
            </a:pPr>
            <a:r>
              <a:rPr lang="ru-RU" alt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</a:t>
            </a:r>
            <a:r>
              <a:rPr lang="ru-RU" altLang="ru-RU" sz="2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в целях установления квалификационной категории</a:t>
            </a:r>
          </a:p>
          <a:p>
            <a:pPr marL="90488" indent="0" algn="ctr">
              <a:buFont typeface="Wingdings 2" panose="05020102010507070707" pitchFamily="18" charset="2"/>
              <a:buNone/>
              <a:defRPr/>
            </a:pPr>
            <a:r>
              <a:rPr lang="ru-RU" alt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исключения требований к учителям о составлении отчетной документации при проведении аттестации рекомендуется:</a:t>
            </a:r>
          </a:p>
          <a:p>
            <a:pPr marL="90488" indent="0" algn="ctr">
              <a:buFont typeface="Wingdings 2" panose="05020102010507070707" pitchFamily="18" charset="2"/>
              <a:buNone/>
              <a:defRPr/>
            </a:pPr>
            <a:r>
              <a:rPr lang="ru-RU" altLang="ru-RU" sz="20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Органам исполнительной власти:</a:t>
            </a:r>
          </a:p>
          <a:p>
            <a:pPr marL="90488" indent="0">
              <a:buFont typeface="Wingdings 2" panose="05020102010507070707" pitchFamily="18" charset="2"/>
              <a:buNone/>
              <a:defRPr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2)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систематизировать и обновлять для самостоятельного использования аттестационными комиссиями и(или) специалистами следующую информацию о результативности учителей за последние 5 лет, уже имеющуюся в электронном виде:</a:t>
            </a:r>
          </a:p>
          <a:p>
            <a:pPr marL="90488" indent="0">
              <a:buFont typeface="Wingdings 2" panose="05020102010507070707" pitchFamily="18" charset="2"/>
              <a:buNone/>
              <a:defRPr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итоги мониторингов, проводимых организацией (например, на основании электронного журнала);</a:t>
            </a:r>
          </a:p>
          <a:p>
            <a:pPr marL="90488" indent="0">
              <a:buFont typeface="Wingdings 2" panose="05020102010507070707" pitchFamily="18" charset="2"/>
              <a:buNone/>
              <a:defRPr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итоги мониторинга системы образования, проводимого в порядке, установленном постановлением Правительства Российской Федерации от 5 августа 2013 г. N 662 (с указанием учителей соответствующих классов);</a:t>
            </a:r>
          </a:p>
          <a:p>
            <a:pPr marL="90488" indent="0">
              <a:buFont typeface="Wingdings 2" panose="05020102010507070707" pitchFamily="18" charset="2"/>
              <a:buNone/>
              <a:defRPr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результаты всероссийской олимпиады школьников (в том числе ее школьного, муниципального, регионального и заключительного этапов - в разрезе субъекта Российской Федерации и с указанием учителей, ответственных за подготовку соответствующих обучающихся);</a:t>
            </a:r>
          </a:p>
          <a:p>
            <a:pPr marL="90488" indent="0">
              <a:buFont typeface="Wingdings 2" panose="05020102010507070707" pitchFamily="18" charset="2"/>
              <a:buNone/>
              <a:defRPr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информационные карты участников конкурса на получение денежного поощрения лучшими учителями, Всероссийского конкурса "Учитель года России", включая все его этапы, а также конкурсов и грантов, учредителем которых является соответствующий орган исполнительной власти;</a:t>
            </a:r>
          </a:p>
          <a:p>
            <a:pPr>
              <a:defRPr/>
            </a:pPr>
            <a:endParaRPr lang="ru-RU" dirty="0"/>
          </a:p>
          <a:p>
            <a:pPr marL="90488" indent="0" algn="ctr">
              <a:buFont typeface="Wingdings 2" panose="05020102010507070707" pitchFamily="18" charset="2"/>
              <a:buNone/>
              <a:defRPr/>
            </a:pPr>
            <a:endParaRPr lang="ru-RU" altLang="ru-RU" sz="2000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0488" indent="0" algn="just">
              <a:buFont typeface="Wingdings 2" panose="05020102010507070707" pitchFamily="18" charset="2"/>
              <a:buNone/>
              <a:defRPr/>
            </a:pPr>
            <a:endParaRPr lang="ru-RU" alt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577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38" y="7938"/>
            <a:ext cx="1055687" cy="148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75780" name="Номер слайда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1B5BA788-9BA2-4673-B1AB-896A5CDACC80}" type="slidenum">
              <a:rPr lang="en-US" altLang="ru-RU" smtClean="0">
                <a:ea typeface="msmincho"/>
                <a:cs typeface="msmincho"/>
              </a:rPr>
              <a:pPr/>
              <a:t>34</a:t>
            </a:fld>
            <a:endParaRPr lang="en-US" altLang="ru-RU" smtClean="0">
              <a:ea typeface="msmincho"/>
              <a:cs typeface="msmincho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idx="1"/>
          </p:nvPr>
        </p:nvSpPr>
        <p:spPr>
          <a:xfrm>
            <a:off x="1127125" y="250825"/>
            <a:ext cx="8447088" cy="6867525"/>
          </a:xfrm>
        </p:spPr>
        <p:txBody>
          <a:bodyPr tIns="7938"/>
          <a:lstStyle/>
          <a:p>
            <a:pPr marL="90488" indent="0" algn="ctr">
              <a:buFont typeface="Wingdings 2" panose="05020102010507070707" pitchFamily="18" charset="2"/>
              <a:buNone/>
              <a:defRPr/>
            </a:pPr>
            <a:r>
              <a:rPr lang="ru-RU" alt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Документация и отчетность при прохождении аттестации</a:t>
            </a:r>
          </a:p>
          <a:p>
            <a:pPr marL="90488" indent="0" algn="ctr">
              <a:buFont typeface="Wingdings 2" panose="05020102010507070707" pitchFamily="18" charset="2"/>
              <a:buNone/>
              <a:defRPr/>
            </a:pPr>
            <a:r>
              <a:rPr lang="ru-RU" alt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</a:t>
            </a:r>
            <a:r>
              <a:rPr lang="ru-RU" altLang="ru-RU" sz="2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в целях установления квалификационной категории</a:t>
            </a:r>
          </a:p>
          <a:p>
            <a:pPr marL="90488" indent="0" algn="ctr">
              <a:buFont typeface="Wingdings 2" panose="05020102010507070707" pitchFamily="18" charset="2"/>
              <a:buNone/>
              <a:defRPr/>
            </a:pPr>
            <a:r>
              <a:rPr lang="ru-RU" alt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исключения требований к учителям о составлении отчетной документации при проведении аттестации рекомендуется:</a:t>
            </a:r>
          </a:p>
          <a:p>
            <a:pPr marL="90488" indent="0" algn="ctr">
              <a:buFont typeface="Wingdings 2" panose="05020102010507070707" pitchFamily="18" charset="2"/>
              <a:buNone/>
              <a:defRPr/>
            </a:pPr>
            <a:r>
              <a:rPr lang="ru-RU" altLang="ru-RU" sz="20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Органам исполнительной власти:</a:t>
            </a:r>
          </a:p>
          <a:p>
            <a:pPr marL="0" indent="447675" algn="just">
              <a:buFont typeface="Wingdings 2" panose="05020102010507070707" pitchFamily="18" charset="2"/>
              <a:buNone/>
              <a:defRPr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составить и обновлять электронный список адресов официальных сайтов организаций в сети "Интернет" для самостоятельного использования аттестационными комиссиями и(или) специалистами сведений, размещенных на страницах аттестуемых учителей;</a:t>
            </a:r>
          </a:p>
          <a:p>
            <a:pPr marL="0" indent="447675" algn="just">
              <a:buFont typeface="Wingdings 2" panose="05020102010507070707" pitchFamily="18" charset="2"/>
              <a:buNone/>
              <a:defRPr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4) исключить практику запросов от учителей каких-либо документов, материалов и информации, кроме заявлений о проведении аттестации (то есть без представления к ним печатных и[или] электронных приложений);</a:t>
            </a:r>
          </a:p>
          <a:p>
            <a:pPr marL="90488" indent="534988" algn="just">
              <a:buFont typeface="Wingdings 2" panose="05020102010507070707" pitchFamily="18" charset="2"/>
              <a:buNone/>
              <a:defRPr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5) отменить сбор "портфолио", включая представление:</a:t>
            </a:r>
          </a:p>
          <a:p>
            <a:pPr marL="90488" indent="534988" algn="just">
              <a:buFont typeface="Wingdings 2" panose="05020102010507070707" pitchFamily="18" charset="2"/>
              <a:buNone/>
              <a:defRPr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отчетности о результатах профессиональной деятельности;</a:t>
            </a:r>
          </a:p>
          <a:p>
            <a:pPr marL="90488" indent="534988" algn="just">
              <a:buFont typeface="Wingdings 2" panose="05020102010507070707" pitchFamily="18" charset="2"/>
              <a:buNone/>
              <a:defRPr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копий документов и справок;</a:t>
            </a:r>
          </a:p>
          <a:p>
            <a:pPr marL="90488" indent="534988" algn="just">
              <a:buFont typeface="Wingdings 2" panose="05020102010507070707" pitchFamily="18" charset="2"/>
              <a:buNone/>
              <a:defRPr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отзывов, рекомендаций и заключений третьих лиц, в том числе руководителей организаций;</a:t>
            </a:r>
          </a:p>
          <a:p>
            <a:pPr marL="90488" indent="534988" algn="just">
              <a:buFont typeface="Wingdings 2" panose="05020102010507070707" pitchFamily="18" charset="2"/>
              <a:buNone/>
              <a:defRPr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анкет и карт самоанализа;</a:t>
            </a:r>
          </a:p>
          <a:p>
            <a:pPr marL="90488" indent="534988" algn="just">
              <a:buFont typeface="Wingdings 2" panose="05020102010507070707" pitchFamily="18" charset="2"/>
              <a:buNone/>
              <a:defRPr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видеозаписей, конспектов, технологических и диагностических карт уроков;</a:t>
            </a:r>
          </a:p>
          <a:p>
            <a:pPr marL="90488" indent="534988" algn="just">
              <a:buFont typeface="Wingdings 2" panose="05020102010507070707" pitchFamily="18" charset="2"/>
              <a:buNone/>
              <a:defRPr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сведений о соответствии всем без исключения критериям, предусмотренным пунктами 36 и 37 Порядка аттестации;</a:t>
            </a:r>
          </a:p>
          <a:p>
            <a:pPr marL="90488" indent="534988" algn="just">
              <a:buFont typeface="Wingdings 2" panose="05020102010507070707" pitchFamily="18" charset="2"/>
              <a:buNone/>
              <a:defRPr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иных документов и материалов, подтверждающих достигнутую результативность в работе;</a:t>
            </a:r>
          </a:p>
          <a:p>
            <a:pPr marL="90488" indent="534988" algn="just">
              <a:buFont typeface="Wingdings 2" panose="05020102010507070707" pitchFamily="18" charset="2"/>
              <a:buNone/>
              <a:defRPr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руководителям организаций:</a:t>
            </a:r>
          </a:p>
          <a:p>
            <a:pPr marL="90488" indent="534988" algn="just">
              <a:buFont typeface="Wingdings 2" panose="05020102010507070707" pitchFamily="18" charset="2"/>
              <a:buNone/>
              <a:defRPr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обеспечивать по желанию учителей размещение о них информации на официальных сайтах организаций в сети "Интернет" - на основе критериев, предусмотренных пунктами 36 и 37 (с учетом пункта 38) Порядка аттестации, с приложением сканированных копий документов, подтверждающих достигнутую результативность в работе, и гиперссылками на личные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интернет-ресурсы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учителей (при их наличии).</a:t>
            </a:r>
          </a:p>
          <a:p>
            <a:pPr>
              <a:defRPr/>
            </a:pPr>
            <a:endParaRPr lang="ru-RU" dirty="0"/>
          </a:p>
          <a:p>
            <a:pPr marL="90488" indent="0" algn="just">
              <a:buFont typeface="Wingdings 2" panose="05020102010507070707" pitchFamily="18" charset="2"/>
              <a:buNone/>
              <a:defRPr/>
            </a:pPr>
            <a:endParaRPr lang="ru-RU" dirty="0"/>
          </a:p>
          <a:p>
            <a:pPr marL="90488" indent="0" algn="ctr">
              <a:buFont typeface="Wingdings 2" panose="05020102010507070707" pitchFamily="18" charset="2"/>
              <a:buNone/>
              <a:defRPr/>
            </a:pPr>
            <a:endParaRPr lang="ru-RU" altLang="ru-RU" sz="2000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0488" indent="0" algn="just">
              <a:buFont typeface="Wingdings 2" panose="05020102010507070707" pitchFamily="18" charset="2"/>
              <a:buNone/>
              <a:defRPr/>
            </a:pPr>
            <a:endParaRPr lang="ru-RU" alt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78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38" y="7938"/>
            <a:ext cx="1055687" cy="148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77828" name="Номер слайда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E368DC23-B452-4B06-94A6-A82071D222F2}" type="slidenum">
              <a:rPr lang="en-US" altLang="ru-RU" smtClean="0">
                <a:ea typeface="msmincho"/>
                <a:cs typeface="msmincho"/>
              </a:rPr>
              <a:pPr/>
              <a:t>35</a:t>
            </a:fld>
            <a:endParaRPr lang="en-US" altLang="ru-RU" smtClean="0">
              <a:ea typeface="msmincho"/>
              <a:cs typeface="msmincho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idx="1"/>
          </p:nvPr>
        </p:nvSpPr>
        <p:spPr>
          <a:xfrm>
            <a:off x="1127125" y="250825"/>
            <a:ext cx="8447088" cy="6867525"/>
          </a:xfrm>
        </p:spPr>
        <p:txBody>
          <a:bodyPr tIns="7938"/>
          <a:lstStyle/>
          <a:p>
            <a:pPr marL="90488" indent="0" algn="ctr">
              <a:buFont typeface="Wingdings 2" panose="05020102010507070707" pitchFamily="18" charset="2"/>
              <a:buNone/>
              <a:defRPr/>
            </a:pPr>
            <a:r>
              <a:rPr lang="ru-RU" alt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Документация и отчетность при прохождении аттестации</a:t>
            </a:r>
          </a:p>
          <a:p>
            <a:pPr marL="90488" indent="0" algn="ctr">
              <a:buFont typeface="Wingdings 2" panose="05020102010507070707" pitchFamily="18" charset="2"/>
              <a:buNone/>
              <a:defRPr/>
            </a:pPr>
            <a:r>
              <a:rPr lang="ru-RU" alt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</a:t>
            </a:r>
            <a:r>
              <a:rPr lang="ru-RU" altLang="ru-RU" sz="2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в целях установления квалификационной категории</a:t>
            </a:r>
          </a:p>
          <a:p>
            <a:pPr marL="90488" indent="0" algn="ctr">
              <a:buFont typeface="Wingdings 2" panose="05020102010507070707" pitchFamily="18" charset="2"/>
              <a:buNone/>
              <a:defRPr/>
            </a:pPr>
            <a:r>
              <a:rPr lang="ru-RU" alt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исключения требований к учителям о составлении отчетной документации при проведении аттестации рекомендуется:</a:t>
            </a:r>
          </a:p>
          <a:p>
            <a:pPr marL="90488" indent="0" algn="ctr">
              <a:buFont typeface="Wingdings 2" panose="05020102010507070707" pitchFamily="18" charset="2"/>
              <a:buNone/>
              <a:defRPr/>
            </a:pPr>
            <a:r>
              <a:rPr lang="ru-RU" altLang="ru-RU" sz="20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Органам исполнительной власти:</a:t>
            </a:r>
          </a:p>
          <a:p>
            <a:pPr marL="90488" indent="534988" algn="just">
              <a:buFont typeface="Wingdings 2" panose="05020102010507070707" pitchFamily="18" charset="2"/>
              <a:buNone/>
              <a:defRPr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отменить сбор "портфолио", включая представление:</a:t>
            </a:r>
          </a:p>
          <a:p>
            <a:pPr marL="90488" indent="534988" algn="just">
              <a:buFont typeface="Wingdings 2" panose="05020102010507070707" pitchFamily="18" charset="2"/>
              <a:buNone/>
              <a:defRPr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отчетности о результатах профессиональной деятельности;</a:t>
            </a:r>
          </a:p>
          <a:p>
            <a:pPr marL="90488" indent="534988" algn="just">
              <a:buFont typeface="Wingdings 2" panose="05020102010507070707" pitchFamily="18" charset="2"/>
              <a:buNone/>
              <a:defRPr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копий документов и справок;</a:t>
            </a:r>
          </a:p>
          <a:p>
            <a:pPr marL="90488" indent="534988" algn="just">
              <a:buFont typeface="Wingdings 2" panose="05020102010507070707" pitchFamily="18" charset="2"/>
              <a:buNone/>
              <a:defRPr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отзывов, рекомендаций и заключений третьих лиц, в том числе руководителей организаций;</a:t>
            </a:r>
          </a:p>
          <a:p>
            <a:pPr marL="90488" indent="534988" algn="just">
              <a:buFont typeface="Wingdings 2" panose="05020102010507070707" pitchFamily="18" charset="2"/>
              <a:buNone/>
              <a:defRPr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анкет и карт самоанализа;</a:t>
            </a:r>
          </a:p>
          <a:p>
            <a:pPr marL="90488" indent="534988" algn="just">
              <a:buFont typeface="Wingdings 2" panose="05020102010507070707" pitchFamily="18" charset="2"/>
              <a:buNone/>
              <a:defRPr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видеозаписей, конспектов, технологических и диагностических карт уроков;</a:t>
            </a:r>
          </a:p>
          <a:p>
            <a:pPr marL="90488" indent="534988" algn="just">
              <a:buFont typeface="Wingdings 2" panose="05020102010507070707" pitchFamily="18" charset="2"/>
              <a:buNone/>
              <a:defRPr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сведений о соответствии всем без исключения критериям, предусмотренным пунктами 36 и 37 Порядка аттестации;</a:t>
            </a:r>
          </a:p>
          <a:p>
            <a:pPr marL="90488" indent="534988" algn="just">
              <a:buFont typeface="Wingdings 2" panose="05020102010507070707" pitchFamily="18" charset="2"/>
              <a:buNone/>
              <a:defRPr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иных документов и материалов, подтверждающих достигнутую результативность в работе;</a:t>
            </a:r>
          </a:p>
          <a:p>
            <a:pPr marL="90488" indent="534988" algn="ctr">
              <a:buFont typeface="Wingdings 2" panose="05020102010507070707" pitchFamily="18" charset="2"/>
              <a:buNone/>
              <a:defRPr/>
            </a:pPr>
            <a:r>
              <a:rPr lang="ru-RU" sz="1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руководителям организаций:</a:t>
            </a:r>
          </a:p>
          <a:p>
            <a:pPr marL="90488" indent="534988" algn="just">
              <a:buFont typeface="Wingdings 2" panose="05020102010507070707" pitchFamily="18" charset="2"/>
              <a:buNone/>
              <a:defRPr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обеспечивать по желанию учителей размещение о них информации на официальных сайтах организаций в сети "Интернет" - на основе критериев, предусмотренных пунктами 36 и 37 (с учетом пункта 38) Порядка аттестации, с приложением сканированных копий документов, подтверждающих достигнутую результативность в работе, и гиперссылками на личные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интернет-ресурсы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учителей (при их наличии).</a:t>
            </a:r>
          </a:p>
          <a:p>
            <a:pPr>
              <a:defRPr/>
            </a:pPr>
            <a:endParaRPr lang="ru-RU" dirty="0"/>
          </a:p>
          <a:p>
            <a:pPr marL="90488" indent="0" algn="just">
              <a:buFont typeface="Wingdings 2" panose="05020102010507070707" pitchFamily="18" charset="2"/>
              <a:buNone/>
              <a:defRPr/>
            </a:pPr>
            <a:endParaRPr lang="ru-RU" dirty="0"/>
          </a:p>
          <a:p>
            <a:pPr marL="90488" indent="0" algn="ctr">
              <a:buFont typeface="Wingdings 2" panose="05020102010507070707" pitchFamily="18" charset="2"/>
              <a:buNone/>
              <a:defRPr/>
            </a:pPr>
            <a:endParaRPr lang="ru-RU" altLang="ru-RU" sz="2000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0488" indent="0" algn="just">
              <a:buFont typeface="Wingdings 2" panose="05020102010507070707" pitchFamily="18" charset="2"/>
              <a:buNone/>
              <a:defRPr/>
            </a:pPr>
            <a:endParaRPr lang="ru-RU" alt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98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38" y="7938"/>
            <a:ext cx="1055687" cy="148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79876" name="Номер слайда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8B57AC2A-E7EF-4186-9515-D33A7DACB766}" type="slidenum">
              <a:rPr lang="en-US" altLang="ru-RU" smtClean="0">
                <a:ea typeface="msmincho"/>
                <a:cs typeface="msmincho"/>
              </a:rPr>
              <a:pPr/>
              <a:t>36</a:t>
            </a:fld>
            <a:endParaRPr lang="en-US" altLang="ru-RU" smtClean="0">
              <a:ea typeface="msmincho"/>
              <a:cs typeface="msmincho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idx="1"/>
          </p:nvPr>
        </p:nvSpPr>
        <p:spPr>
          <a:xfrm>
            <a:off x="1127125" y="250825"/>
            <a:ext cx="8447088" cy="6867525"/>
          </a:xfrm>
        </p:spPr>
        <p:txBody>
          <a:bodyPr tIns="7938"/>
          <a:lstStyle/>
          <a:p>
            <a:pPr marL="90488" indent="0" algn="ctr">
              <a:buFont typeface="Wingdings 2" panose="05020102010507070707" pitchFamily="18" charset="2"/>
              <a:buNone/>
              <a:defRPr/>
            </a:pPr>
            <a:endParaRPr lang="ru-RU" alt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0488" indent="0" algn="ctr">
              <a:buFont typeface="Wingdings 2" panose="05020102010507070707" pitchFamily="18" charset="2"/>
              <a:buNone/>
              <a:defRPr/>
            </a:pPr>
            <a:endParaRPr lang="ru-RU" alt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0488" indent="0" algn="ctr">
              <a:buFont typeface="Wingdings 2" panose="05020102010507070707" pitchFamily="18" charset="2"/>
              <a:buNone/>
              <a:defRPr/>
            </a:pPr>
            <a:r>
              <a:rPr lang="ru-RU" alt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Документация и отчетность при прохождении аттестации</a:t>
            </a:r>
          </a:p>
          <a:p>
            <a:pPr marL="90488" indent="0" algn="ctr">
              <a:buFont typeface="Wingdings 2" panose="05020102010507070707" pitchFamily="18" charset="2"/>
              <a:buNone/>
              <a:defRPr/>
            </a:pPr>
            <a:r>
              <a:rPr lang="ru-RU" alt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</a:t>
            </a:r>
            <a:r>
              <a:rPr lang="ru-RU" altLang="ru-RU" sz="2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в целях установления квалификационной категории</a:t>
            </a:r>
          </a:p>
          <a:p>
            <a:pPr marL="90488" indent="0" algn="ctr">
              <a:buFont typeface="Wingdings 2" panose="05020102010507070707" pitchFamily="18" charset="2"/>
              <a:buNone/>
              <a:defRPr/>
            </a:pPr>
            <a:r>
              <a:rPr lang="ru-RU" alt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исключения требований к учителям о составлении отчетной документации при проведении аттестации рекомендуется:</a:t>
            </a:r>
          </a:p>
          <a:p>
            <a:pPr marL="90488" indent="534988" algn="ctr">
              <a:buFont typeface="Wingdings 2" panose="05020102010507070707" pitchFamily="18" charset="2"/>
              <a:buNone/>
              <a:defRPr/>
            </a:pPr>
            <a:r>
              <a:rPr lang="ru-RU" sz="20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руководителям </a:t>
            </a:r>
            <a:r>
              <a:rPr lang="ru-RU" sz="2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организаций:</a:t>
            </a:r>
          </a:p>
          <a:p>
            <a:pPr marL="90488" indent="534988" algn="just">
              <a:buFont typeface="Wingdings 2" panose="05020102010507070707" pitchFamily="18" charset="2"/>
              <a:buNone/>
              <a:defRPr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обеспечивать по желанию учителей размещение о них информации на официальных сайтах организаций в сети "Интернет" - на основе критериев, предусмотренных пунктами 36 и 37 (с учетом пункта 38) Порядка аттестации, с приложением сканированных копий документов, подтверждающих достигнутую результативность в работе, и гиперссылками на личные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интернет-ресурсы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учителей (при их наличии).</a:t>
            </a:r>
          </a:p>
          <a:p>
            <a:pPr>
              <a:defRPr/>
            </a:pPr>
            <a:endParaRPr lang="ru-RU" dirty="0"/>
          </a:p>
          <a:p>
            <a:pPr marL="90488" indent="0" algn="just">
              <a:buFont typeface="Wingdings 2" panose="05020102010507070707" pitchFamily="18" charset="2"/>
              <a:buNone/>
              <a:defRPr/>
            </a:pPr>
            <a:endParaRPr lang="ru-RU" dirty="0"/>
          </a:p>
          <a:p>
            <a:pPr marL="90488" indent="0" algn="ctr">
              <a:buFont typeface="Wingdings 2" panose="05020102010507070707" pitchFamily="18" charset="2"/>
              <a:buNone/>
              <a:defRPr/>
            </a:pPr>
            <a:endParaRPr lang="ru-RU" altLang="ru-RU" sz="2000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0488" indent="0" algn="just">
              <a:buFont typeface="Wingdings 2" panose="05020102010507070707" pitchFamily="18" charset="2"/>
              <a:buNone/>
              <a:defRPr/>
            </a:pPr>
            <a:endParaRPr lang="ru-RU" alt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19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38" y="7938"/>
            <a:ext cx="1055687" cy="148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81924" name="Номер слайда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434F2C3C-E452-4D93-9D60-945B29418BFF}" type="slidenum">
              <a:rPr lang="en-US" altLang="ru-RU" smtClean="0">
                <a:ea typeface="msmincho"/>
                <a:cs typeface="msmincho"/>
              </a:rPr>
              <a:pPr/>
              <a:t>37</a:t>
            </a:fld>
            <a:endParaRPr lang="en-US" altLang="ru-RU" smtClean="0">
              <a:ea typeface="msmincho"/>
              <a:cs typeface="msmincho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11300" y="1763713"/>
            <a:ext cx="8164513" cy="3167062"/>
          </a:xfrm>
        </p:spPr>
        <p:txBody>
          <a:bodyPr/>
          <a:lstStyle/>
          <a:p>
            <a:pPr marL="30163" algn="just">
              <a:spcBef>
                <a:spcPct val="0"/>
              </a:spcBef>
            </a:pPr>
            <a:r>
              <a:rPr lang="ru-RU" altLang="ru-RU" sz="24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Министерство образования и науки Российской Федерации осуществляет контроль и проводит  анализ выполнения  поручения Президента Российской Федерации  с учетом позиции, изложенной в Рекомендациях (см. письмо Департамента  государственной политики в сфере общего образования Минобрнауки России от 21.03.2017 г. № 08-554)</a:t>
            </a:r>
          </a:p>
        </p:txBody>
      </p:sp>
      <p:pic>
        <p:nvPicPr>
          <p:cNvPr id="8397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38" y="14288"/>
            <a:ext cx="1055687" cy="148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83972" name="Номер слайда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E257174E-F10A-4D7C-A9BA-F54E103F18F0}" type="slidenum">
              <a:rPr lang="en-US" altLang="ru-RU" smtClean="0">
                <a:ea typeface="msmincho"/>
                <a:cs typeface="msmincho"/>
              </a:rPr>
              <a:pPr/>
              <a:t>38</a:t>
            </a:fld>
            <a:endParaRPr lang="en-US" altLang="ru-RU" smtClean="0">
              <a:ea typeface="msmincho"/>
              <a:cs typeface="msmincho"/>
            </a:endParaRPr>
          </a:p>
        </p:txBody>
      </p:sp>
      <p:sp>
        <p:nvSpPr>
          <p:cNvPr id="83973" name="TextBox 1"/>
          <p:cNvSpPr txBox="1">
            <a:spLocks noChangeArrowheads="1"/>
          </p:cNvSpPr>
          <p:nvPr/>
        </p:nvSpPr>
        <p:spPr bwMode="auto">
          <a:xfrm>
            <a:off x="1655763" y="539750"/>
            <a:ext cx="784066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ru-RU" altLang="ru-RU" sz="3200">
                <a:latin typeface="Times New Roman" panose="02020603050405020304" pitchFamily="18" charset="0"/>
                <a:cs typeface="Times New Roman" panose="02020603050405020304" pitchFamily="18" charset="0"/>
              </a:rPr>
              <a:t>В настоящее время: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Требуется: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4995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altLang="ru-RU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Провести «ревизию» документов, в т.ч. локальных нормативных актов, на предмет соответствия  Рекомендациям</a:t>
            </a:r>
          </a:p>
        </p:txBody>
      </p:sp>
      <p:sp>
        <p:nvSpPr>
          <p:cNvPr id="84996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7E649691-C7E7-4E72-89F4-27BE1A9B3EFF}" type="slidenum">
              <a:rPr lang="en-US" altLang="ru-RU" smtClean="0">
                <a:ea typeface="msmincho"/>
                <a:cs typeface="msmincho"/>
              </a:rPr>
              <a:pPr/>
              <a:t>39</a:t>
            </a:fld>
            <a:endParaRPr lang="en-US" altLang="ru-RU" smtClean="0">
              <a:ea typeface="msmincho"/>
              <a:cs typeface="msmincho"/>
            </a:endParaRPr>
          </a:p>
        </p:txBody>
      </p:sp>
      <p:pic>
        <p:nvPicPr>
          <p:cNvPr id="8499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38" y="14288"/>
            <a:ext cx="1055687" cy="148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38" y="107950"/>
            <a:ext cx="1055687" cy="148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20483" name="Номер слайда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7138D4D6-7F11-4DFB-8E0C-4718ACA7C6C4}" type="slidenum">
              <a:rPr lang="en-US" altLang="ru-RU" smtClean="0">
                <a:ea typeface="msmincho"/>
                <a:cs typeface="msmincho"/>
              </a:rPr>
              <a:pPr/>
              <a:t>4</a:t>
            </a:fld>
            <a:endParaRPr lang="en-US" altLang="ru-RU" smtClean="0">
              <a:ea typeface="msmincho"/>
              <a:cs typeface="msmincho"/>
            </a:endParaRPr>
          </a:p>
        </p:txBody>
      </p:sp>
      <p:sp>
        <p:nvSpPr>
          <p:cNvPr id="20484" name="TextBox 4"/>
          <p:cNvSpPr txBox="1">
            <a:spLocks noChangeArrowheads="1"/>
          </p:cNvSpPr>
          <p:nvPr/>
        </p:nvSpPr>
        <p:spPr bwMode="auto">
          <a:xfrm>
            <a:off x="1511300" y="1835150"/>
            <a:ext cx="7200900" cy="332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/>
            <a:r>
              <a:rPr lang="ru-RU" altLang="ru-RU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Основанием для поручения Президента Российской Федерации явились обращения учителей о растущей отчетности, не связанной с их должностными обязанностями, в том числе с подготовкой ответов на информационные запросы, направляемые в образовательные организации, и подготовкой  внутренней отчетности образовательных организаций.</a:t>
            </a:r>
          </a:p>
          <a:p>
            <a:pPr algn="just"/>
            <a:endParaRPr lang="ru-RU" altLang="ru-RU" b="1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Объект 2"/>
          <p:cNvSpPr>
            <a:spLocks noGrp="1"/>
          </p:cNvSpPr>
          <p:nvPr>
            <p:ph idx="1"/>
          </p:nvPr>
        </p:nvSpPr>
        <p:spPr>
          <a:xfrm>
            <a:off x="1582738" y="2051050"/>
            <a:ext cx="8266112" cy="1223963"/>
          </a:xfrm>
        </p:spPr>
        <p:txBody>
          <a:bodyPr/>
          <a:lstStyle/>
          <a:p>
            <a:pPr marL="90488" indent="0" algn="ctr">
              <a:buFont typeface="Wingdings 2" panose="05020102010507070707" pitchFamily="18" charset="2"/>
              <a:buNone/>
            </a:pPr>
            <a:r>
              <a:rPr lang="ru-RU" altLang="ru-RU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</a:p>
        </p:txBody>
      </p:sp>
      <p:sp>
        <p:nvSpPr>
          <p:cNvPr id="86019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4C8CBD73-3822-4E37-8A04-0E7BB462C6D6}" type="slidenum">
              <a:rPr lang="en-US" altLang="ru-RU" smtClean="0">
                <a:ea typeface="msmincho"/>
                <a:cs typeface="msmincho"/>
              </a:rPr>
              <a:pPr/>
              <a:t>40</a:t>
            </a:fld>
            <a:endParaRPr lang="en-US" altLang="ru-RU" smtClean="0">
              <a:ea typeface="msmincho"/>
              <a:cs typeface="msmincho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68425" y="466725"/>
            <a:ext cx="8220075" cy="1196975"/>
          </a:xfrm>
        </p:spPr>
        <p:txBody>
          <a:bodyPr>
            <a:normAutofit fontScale="90000"/>
          </a:bodyPr>
          <a:lstStyle/>
          <a:p>
            <a:pPr indent="457200" algn="ctr">
              <a:lnSpc>
                <a:spcPct val="107000"/>
              </a:lnSpc>
              <a:spcAft>
                <a:spcPts val="695"/>
              </a:spcAft>
              <a:defRPr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рамках выполнения поручения Президента Российской Федерации: </a:t>
            </a:r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1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00150" y="1663700"/>
            <a:ext cx="8543925" cy="5286375"/>
          </a:xfrm>
        </p:spPr>
        <p:txBody>
          <a:bodyPr/>
          <a:lstStyle/>
          <a:p>
            <a:pPr marL="457200" indent="-457200" algn="just">
              <a:buFont typeface="Arial" panose="020B0604020202020204" pitchFamily="34" charset="0"/>
              <a:buChar char="•"/>
              <a:defRPr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 анализ документооборота образовательных организаций, который  выявил:</a:t>
            </a:r>
          </a:p>
          <a:p>
            <a:pPr marL="0" indent="700088" algn="just">
              <a:defRPr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избыточное количество документов, разрабатываемых и принимаемых школой</a:t>
            </a:r>
          </a:p>
          <a:p>
            <a:pPr marL="0" indent="700088" algn="just">
              <a:defRPr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отсутствие контроля за актуальностью информации, находящейся в открытом доступе</a:t>
            </a:r>
          </a:p>
          <a:p>
            <a:pPr marL="0" indent="700088" algn="just">
              <a:defRPr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применение  нерациональных и (или) морально устаревших форм документооборота;</a:t>
            </a:r>
          </a:p>
          <a:p>
            <a:pPr marL="0" indent="700088" algn="just">
              <a:defRPr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дублирование бумажных и электронных форм документов и информации;</a:t>
            </a:r>
          </a:p>
          <a:p>
            <a:pPr marL="0" indent="700088" algn="just">
              <a:defRPr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принуждение учителей к выполнению обязанностей, относящихся к должностным обязанностям администрации или иных работников школ</a:t>
            </a:r>
          </a:p>
          <a:p>
            <a:pPr marL="0" indent="700088">
              <a:defRPr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1508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463" y="179388"/>
            <a:ext cx="1055687" cy="148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21509" name="Номер слайда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39C63D4C-360C-4217-927F-9CD83BE08112}" type="slidenum">
              <a:rPr lang="en-US" altLang="ru-RU" smtClean="0">
                <a:ea typeface="msmincho"/>
                <a:cs typeface="msmincho"/>
              </a:rPr>
              <a:pPr/>
              <a:t>5</a:t>
            </a:fld>
            <a:endParaRPr lang="en-US" altLang="ru-RU" smtClean="0">
              <a:ea typeface="msmincho"/>
              <a:cs typeface="msmincho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95400" y="1692275"/>
            <a:ext cx="8480425" cy="4608513"/>
          </a:xfrm>
        </p:spPr>
        <p:txBody>
          <a:bodyPr/>
          <a:lstStyle/>
          <a:p>
            <a:pPr marL="0" indent="700088" algn="just">
              <a:buFont typeface="Arial" panose="020B0604020202020204" pitchFamily="34" charset="0"/>
              <a:buChar char="•"/>
              <a:defRPr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16 мая 2016 г.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Минобрнауки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России совместно с Общероссийским Профсоюзом образования разработаны Рекомендации по  сокращению и устранению избыточной отчетности учителей;</a:t>
            </a:r>
          </a:p>
          <a:p>
            <a:pPr marL="0" indent="700088" algn="just">
              <a:buFont typeface="Arial" panose="020B0604020202020204" pitchFamily="34" charset="0"/>
              <a:buChar char="•"/>
              <a:defRPr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07 июля 2016 г. Департаментом государственной политики в сфере общего образования совместно со специалистами Общероссийского Профсоюза образования подготовлены  дополнительные разъяснения по сокращению и устранению избыточной отчетности учителей</a:t>
            </a:r>
          </a:p>
        </p:txBody>
      </p:sp>
      <p:pic>
        <p:nvPicPr>
          <p:cNvPr id="2253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55688" cy="148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22532" name="Номер слайда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E723AA0B-A742-4C4B-B833-2F7F743EEB34}" type="slidenum">
              <a:rPr lang="en-US" altLang="ru-RU" smtClean="0">
                <a:ea typeface="msmincho"/>
                <a:cs typeface="msmincho"/>
              </a:rPr>
              <a:pPr/>
              <a:t>6</a:t>
            </a:fld>
            <a:endParaRPr lang="en-US" altLang="ru-RU" smtClean="0">
              <a:ea typeface="msmincho"/>
              <a:cs typeface="msmincho"/>
            </a:endParaRPr>
          </a:p>
        </p:txBody>
      </p:sp>
      <p:sp>
        <p:nvSpPr>
          <p:cNvPr id="5" name="Заголовок 1"/>
          <p:cNvSpPr>
            <a:spLocks noGrp="1"/>
          </p:cNvSpPr>
          <p:nvPr>
            <p:ph type="ctrTitle"/>
          </p:nvPr>
        </p:nvSpPr>
        <p:spPr>
          <a:xfrm>
            <a:off x="1368425" y="466725"/>
            <a:ext cx="8220075" cy="1196975"/>
          </a:xfrm>
        </p:spPr>
        <p:txBody>
          <a:bodyPr>
            <a:normAutofit fontScale="90000"/>
          </a:bodyPr>
          <a:lstStyle/>
          <a:p>
            <a:pPr indent="457200" algn="ctr">
              <a:lnSpc>
                <a:spcPct val="107000"/>
              </a:lnSpc>
              <a:spcAft>
                <a:spcPts val="695"/>
              </a:spcAft>
              <a:defRPr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рамках выполнения поручения Президента Российской Федерации: </a:t>
            </a:r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1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11300" y="1763713"/>
            <a:ext cx="8164513" cy="3167062"/>
          </a:xfrm>
        </p:spPr>
        <p:txBody>
          <a:bodyPr/>
          <a:lstStyle/>
          <a:p>
            <a:pPr marL="30163" algn="just">
              <a:spcBef>
                <a:spcPct val="0"/>
              </a:spcBef>
            </a:pPr>
            <a:r>
              <a:rPr lang="ru-RU" altLang="ru-RU" sz="24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Министерство образования и науки Российской Федерации осуществляет контроль и проводит  анализ выполнения  поручения Президента Российской Федерации  с учетом позиции, изложенной в Рекомендациях (см. письмо Департамента  государственной политики в сфере общего образования Минобрнауки России от 21.03.2017 г. № 08-554)</a:t>
            </a:r>
          </a:p>
        </p:txBody>
      </p:sp>
      <p:pic>
        <p:nvPicPr>
          <p:cNvPr id="2457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38" y="14288"/>
            <a:ext cx="1055687" cy="148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24580" name="Номер слайда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E06EE26E-7E44-4BB6-A356-8DDBCA463C0E}" type="slidenum">
              <a:rPr lang="en-US" altLang="ru-RU" smtClean="0">
                <a:ea typeface="msmincho"/>
                <a:cs typeface="msmincho"/>
              </a:rPr>
              <a:pPr/>
              <a:t>7</a:t>
            </a:fld>
            <a:endParaRPr lang="en-US" altLang="ru-RU" smtClean="0">
              <a:ea typeface="msmincho"/>
              <a:cs typeface="msmincho"/>
            </a:endParaRPr>
          </a:p>
        </p:txBody>
      </p:sp>
      <p:sp>
        <p:nvSpPr>
          <p:cNvPr id="24581" name="TextBox 1"/>
          <p:cNvSpPr txBox="1">
            <a:spLocks noChangeArrowheads="1"/>
          </p:cNvSpPr>
          <p:nvPr/>
        </p:nvSpPr>
        <p:spPr bwMode="auto">
          <a:xfrm>
            <a:off x="1655763" y="539750"/>
            <a:ext cx="784066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ru-RU" altLang="ru-RU" sz="3200">
                <a:latin typeface="Times New Roman" panose="02020603050405020304" pitchFamily="18" charset="0"/>
                <a:cs typeface="Times New Roman" panose="02020603050405020304" pitchFamily="18" charset="0"/>
              </a:rPr>
              <a:t>В настоящее время: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Box 5"/>
          <p:cNvSpPr txBox="1">
            <a:spLocks noChangeArrowheads="1"/>
          </p:cNvSpPr>
          <p:nvPr/>
        </p:nvSpPr>
        <p:spPr bwMode="auto">
          <a:xfrm>
            <a:off x="1527175" y="265113"/>
            <a:ext cx="8143875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ru-RU" altLang="ru-RU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Рекомендации по  сокращению и устранению избыточной отчетности учителей</a:t>
            </a:r>
          </a:p>
        </p:txBody>
      </p:sp>
      <p:pic>
        <p:nvPicPr>
          <p:cNvPr id="2560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55688" cy="148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25604" name="Номер слайда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4B0C3E9D-E27F-4B4F-B2BE-C84D6D128123}" type="slidenum">
              <a:rPr lang="en-US" altLang="ru-RU" smtClean="0">
                <a:ea typeface="msmincho"/>
                <a:cs typeface="msmincho"/>
              </a:rPr>
              <a:pPr/>
              <a:t>8</a:t>
            </a:fld>
            <a:endParaRPr lang="en-US" altLang="ru-RU" smtClean="0">
              <a:ea typeface="msmincho"/>
              <a:cs typeface="msmincho"/>
            </a:endParaRPr>
          </a:p>
        </p:txBody>
      </p:sp>
      <p:sp>
        <p:nvSpPr>
          <p:cNvPr id="25605" name="TextBox 2"/>
          <p:cNvSpPr txBox="1">
            <a:spLocks noChangeArrowheads="1"/>
          </p:cNvSpPr>
          <p:nvPr/>
        </p:nvSpPr>
        <p:spPr bwMode="auto">
          <a:xfrm>
            <a:off x="1539875" y="1254125"/>
            <a:ext cx="748982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panose="020B0604020202020204" pitchFamily="34" charset="0"/>
                <a:ea typeface="msmincho"/>
                <a:cs typeface="msmincho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msmincho"/>
                <a:cs typeface="msmincho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msmincho"/>
                <a:cs typeface="msmincho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msmincho"/>
                <a:cs typeface="msmincho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msmincho"/>
                <a:cs typeface="msmincho"/>
              </a:defRPr>
            </a:lvl5pPr>
            <a:lvl6pPr marL="2514600" indent="-228600" defTabSz="7191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mincho"/>
                <a:cs typeface="msmincho"/>
              </a:defRPr>
            </a:lvl6pPr>
            <a:lvl7pPr marL="2971800" indent="-228600" defTabSz="7191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mincho"/>
                <a:cs typeface="msmincho"/>
              </a:defRPr>
            </a:lvl7pPr>
            <a:lvl8pPr marL="3429000" indent="-228600" defTabSz="7191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mincho"/>
                <a:cs typeface="msmincho"/>
              </a:defRPr>
            </a:lvl8pPr>
            <a:lvl9pPr marL="3886200" indent="-228600" defTabSz="7191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mincho"/>
                <a:cs typeface="msmincho"/>
              </a:defRPr>
            </a:lvl9pPr>
          </a:lstStyle>
          <a:p>
            <a:pPr algn="ctr">
              <a:buFont typeface="Gill Sans MT" pitchFamily="34" charset="0"/>
              <a:buAutoNum type="arabicPeriod"/>
            </a:pPr>
            <a:r>
              <a:rPr lang="ru-RU" altLang="ru-RU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На уровне общеобразовательной организации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271588" y="1873250"/>
            <a:ext cx="8424862" cy="47085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indent="427038">
              <a:buFont typeface="Arial" panose="020B0604020202020204" pitchFamily="34" charset="0"/>
              <a:buChar char="•"/>
              <a:defRPr/>
            </a:pPr>
            <a:r>
              <a:rPr lang="ru-RU" sz="2000" b="1" u="sng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Установлен перечень основных документов, которые должны быть в общеобразовательной организации в соответствии с Федеральным законом «Об образовании в Российской Федерации»:</a:t>
            </a:r>
          </a:p>
          <a:p>
            <a:pPr indent="341313" algn="just">
              <a:buFont typeface="Wingdings" panose="05000000000000000000" pitchFamily="2" charset="2"/>
              <a:buChar char="ü"/>
              <a:defRPr/>
            </a:pPr>
            <a:r>
              <a:rPr lang="ru-RU" sz="20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-Основная образовательная программа, которая включает результаты освоения образовательной программы, учебный план, календарный учебный график, рабочие программы учебных предметов, курсов, дисциплин (модулей), иных компонентов, а также оценочные и методические материалы;</a:t>
            </a:r>
          </a:p>
          <a:p>
            <a:pPr indent="341313" algn="just">
              <a:buFont typeface="Wingdings" panose="05000000000000000000" pitchFamily="2" charset="2"/>
              <a:buChar char="ü"/>
              <a:defRPr/>
            </a:pPr>
            <a:r>
              <a:rPr lang="ru-RU" sz="20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программу развития школы (по согласованию с учредителем);</a:t>
            </a:r>
          </a:p>
          <a:p>
            <a:pPr indent="341313" algn="just">
              <a:buFont typeface="Wingdings" panose="05000000000000000000" pitchFamily="2" charset="2"/>
              <a:buChar char="ü"/>
              <a:defRPr/>
            </a:pPr>
            <a:r>
              <a:rPr lang="ru-RU" sz="20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список учебников в соответствии с утверждённым федеральным перечнем учебников, а также учебных пособий, допущенных к использованию при реализации образовательных программ школы;</a:t>
            </a:r>
          </a:p>
          <a:p>
            <a:pPr indent="341313" algn="just">
              <a:buFont typeface="Wingdings" panose="05000000000000000000" pitchFamily="2" charset="2"/>
              <a:buChar char="ü"/>
              <a:defRPr/>
            </a:pPr>
            <a:r>
              <a:rPr lang="ru-RU" sz="20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государственное (муниципальное) задание на оказание услуг и (или) работ;</a:t>
            </a:r>
          </a:p>
          <a:p>
            <a:pPr indent="341313" algn="just">
              <a:buFont typeface="Wingdings" panose="05000000000000000000" pitchFamily="2" charset="2"/>
              <a:buChar char="ü"/>
              <a:defRPr/>
            </a:pPr>
            <a:r>
              <a:rPr lang="ru-RU" sz="20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план финансово-хозяйственной деятельности школы</a:t>
            </a:r>
            <a:r>
              <a:rPr lang="ru-RU" dirty="0">
                <a:ea typeface="+mn-ea"/>
                <a:cs typeface="msmincho" charset="0"/>
              </a:rPr>
              <a:t>;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Box 5"/>
          <p:cNvSpPr txBox="1">
            <a:spLocks noChangeArrowheads="1"/>
          </p:cNvSpPr>
          <p:nvPr/>
        </p:nvSpPr>
        <p:spPr bwMode="auto">
          <a:xfrm>
            <a:off x="1322388" y="323850"/>
            <a:ext cx="8143875" cy="440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989013">
              <a:defRPr>
                <a:solidFill>
                  <a:schemeClr val="tx1"/>
                </a:solidFill>
                <a:latin typeface="Arial" panose="020B0604020202020204" pitchFamily="34" charset="0"/>
                <a:ea typeface="msmincho"/>
                <a:cs typeface="msmincho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msmincho"/>
                <a:cs typeface="msmincho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msmincho"/>
                <a:cs typeface="msmincho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msmincho"/>
                <a:cs typeface="msmincho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msmincho"/>
                <a:cs typeface="msmincho"/>
              </a:defRPr>
            </a:lvl5pPr>
            <a:lvl6pPr marL="2514600" indent="-228600" defTabSz="7191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mincho"/>
                <a:cs typeface="msmincho"/>
              </a:defRPr>
            </a:lvl6pPr>
            <a:lvl7pPr marL="2971800" indent="-228600" defTabSz="7191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mincho"/>
                <a:cs typeface="msmincho"/>
              </a:defRPr>
            </a:lvl7pPr>
            <a:lvl8pPr marL="3429000" indent="-228600" defTabSz="7191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mincho"/>
                <a:cs typeface="msmincho"/>
              </a:defRPr>
            </a:lvl8pPr>
            <a:lvl9pPr marL="3886200" indent="-228600" defTabSz="7191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mincho"/>
                <a:cs typeface="msmincho"/>
              </a:defRPr>
            </a:lvl9pPr>
          </a:lstStyle>
          <a:p>
            <a:pPr algn="just">
              <a:buFont typeface="Wingdings" panose="05000000000000000000" pitchFamily="2" charset="2"/>
              <a:buChar char="ü"/>
            </a:pPr>
            <a:r>
              <a:rPr lang="ru-RU" altLang="ru-RU" sz="2000">
                <a:latin typeface="Times New Roman" panose="02020603050405020304" pitchFamily="18" charset="0"/>
                <a:cs typeface="Times New Roman" panose="02020603050405020304" pitchFamily="18" charset="0"/>
              </a:rPr>
              <a:t>ежегодный отчёт учредителю и общественности о поступлении и расходовании финансовых и материальных средств, а также отчёт о результатах самообследования;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altLang="ru-RU" sz="2000">
                <a:latin typeface="Times New Roman" panose="02020603050405020304" pitchFamily="18" charset="0"/>
                <a:cs typeface="Times New Roman" panose="02020603050405020304" pitchFamily="18" charset="0"/>
              </a:rPr>
              <a:t>коллективный договор, правила внутреннего распорядка обучающихся, правила внутреннего трудового распорядка;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altLang="ru-RU" sz="2000">
                <a:latin typeface="Times New Roman" panose="02020603050405020304" pitchFamily="18" charset="0"/>
                <a:cs typeface="Times New Roman" panose="02020603050405020304" pitchFamily="18" charset="0"/>
              </a:rPr>
              <a:t>штатное расписание;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altLang="ru-RU" sz="2000">
                <a:latin typeface="Times New Roman" panose="02020603050405020304" pitchFamily="18" charset="0"/>
                <a:cs typeface="Times New Roman" panose="02020603050405020304" pitchFamily="18" charset="0"/>
              </a:rPr>
              <a:t>распорядительные акты о приёме на работу работников, трудовые договоры, должностные инструкции;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altLang="ru-RU" sz="2000">
                <a:latin typeface="Times New Roman" panose="02020603050405020304" pitchFamily="18" charset="0"/>
                <a:cs typeface="Times New Roman" panose="02020603050405020304" pitchFamily="18" charset="0"/>
              </a:rPr>
              <a:t>распорядительные акты о приёме обучающихся в образовательную организацию;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altLang="ru-RU" sz="2000">
                <a:latin typeface="Times New Roman" panose="02020603050405020304" pitchFamily="18" charset="0"/>
                <a:cs typeface="Times New Roman" panose="02020603050405020304" pitchFamily="18" charset="0"/>
              </a:rPr>
              <a:t>договоры об образовании в случае приёма на обучение по образовательным программам дошкольного образования или за счёт средств физических и (или) юридических лиц, предшествующие изданию распорядительного акта о приёме лиц на обучение в школу;</a:t>
            </a:r>
          </a:p>
        </p:txBody>
      </p:sp>
      <p:pic>
        <p:nvPicPr>
          <p:cNvPr id="266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13" y="17463"/>
            <a:ext cx="1055687" cy="148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26628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35E7D199-9832-4864-B11E-8CF192F0EA95}" type="slidenum">
              <a:rPr lang="en-US" altLang="ru-RU" smtClean="0">
                <a:ea typeface="msmincho"/>
                <a:cs typeface="msmincho"/>
              </a:rPr>
              <a:pPr/>
              <a:t>9</a:t>
            </a:fld>
            <a:endParaRPr lang="en-US" altLang="ru-RU" smtClean="0">
              <a:ea typeface="msmincho"/>
              <a:cs typeface="msmincho"/>
            </a:endParaRPr>
          </a:p>
        </p:txBody>
      </p:sp>
    </p:spTree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Тема Office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Тема Office">
      <a:majorFont>
        <a:latin typeface="Arial"/>
        <a:ea typeface="msmincho"/>
        <a:cs typeface="msmincho"/>
      </a:majorFont>
      <a:minorFont>
        <a:latin typeface="Arial"/>
        <a:ea typeface="msmincho"/>
        <a:cs typeface="msmincho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719138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  <a:cs typeface="Arial Unicode M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719138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  <a:cs typeface="Arial Unicode MS" charset="0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Предложение стратегии</Template>
  <TotalTime>1417</TotalTime>
  <Words>3941</Words>
  <Application>Microsoft Office PowerPoint</Application>
  <PresentationFormat>Произвольный</PresentationFormat>
  <Paragraphs>311</Paragraphs>
  <Slides>40</Slides>
  <Notes>29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40</vt:i4>
      </vt:variant>
    </vt:vector>
  </HeadingPairs>
  <TitlesOfParts>
    <vt:vector size="51" baseType="lpstr">
      <vt:lpstr>Arial</vt:lpstr>
      <vt:lpstr>msmincho</vt:lpstr>
      <vt:lpstr>Times New Roman</vt:lpstr>
      <vt:lpstr>Gill Sans MT</vt:lpstr>
      <vt:lpstr>Wingdings 2</vt:lpstr>
      <vt:lpstr>Verdana</vt:lpstr>
      <vt:lpstr>Arial Unicode MS</vt:lpstr>
      <vt:lpstr>Corbel</vt:lpstr>
      <vt:lpstr>Wingdings</vt:lpstr>
      <vt:lpstr>Тема Office</vt:lpstr>
      <vt:lpstr>Солнцестояние</vt:lpstr>
      <vt:lpstr>  ОБЩЕРОССИЙСКИЙ ПРОФСОЮЗ ОБРАЗОВАНИЯ Иркутская областная организация  664007, г. Иркутск,  ул. Декабрьских Событий, д.88                  тел. (8-3952) 20-48-38;     факс (8-3952) 20-53-21  e-mail: Irkutsk_tk@mail.ru www.profedu38.ru  </vt:lpstr>
      <vt:lpstr>История вопроса:</vt:lpstr>
      <vt:lpstr>Презентация PowerPoint</vt:lpstr>
      <vt:lpstr>Презентация PowerPoint</vt:lpstr>
      <vt:lpstr>                       В рамках выполнения поручения Президента Российской Федерации:  </vt:lpstr>
      <vt:lpstr>                       В рамках выполнения поручения Президента Российской Федерации:  </vt:lpstr>
      <vt:lpstr>Презентация PowerPoint</vt:lpstr>
      <vt:lpstr>Презентация PowerPoint</vt:lpstr>
      <vt:lpstr>Презентация PowerPoint</vt:lpstr>
      <vt:lpstr>  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Требуется: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Предложение стратегии</dc:title>
  <dc:creator>User</dc:creator>
  <dc:description>Предложение пути развития и альтернатив, рекомендации по использованию той или другой стратегии</dc:description>
  <cp:lastModifiedBy>root</cp:lastModifiedBy>
  <cp:revision>166</cp:revision>
  <cp:lastPrinted>2017-03-29T01:23:07Z</cp:lastPrinted>
  <dcterms:created xsi:type="dcterms:W3CDTF">2013-03-24T08:52:41Z</dcterms:created>
  <dcterms:modified xsi:type="dcterms:W3CDTF">2017-05-17T01:49:43Z</dcterms:modified>
</cp:coreProperties>
</file>